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921EC-F37F-4A40-84F2-90F9B7584219}" v="63" dt="2023-01-05T15:15:42.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706" autoAdjust="0"/>
  </p:normalViewPr>
  <p:slideViewPr>
    <p:cSldViewPr snapToGrid="0">
      <p:cViewPr varScale="1">
        <p:scale>
          <a:sx n="69" d="100"/>
          <a:sy n="69" d="100"/>
        </p:scale>
        <p:origin x="115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C3EE5-E9AE-4D48-993D-6B29AB620AC8}" type="datetimeFigureOut">
              <a:rPr lang="en-GB" smtClean="0"/>
              <a:t>05/01/2023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EB01F-2A20-4F98-B846-A20DBE936D7B}" type="slidenum">
              <a:rPr lang="en-GB" smtClean="0"/>
              <a:t>‹#›</a:t>
            </a:fld>
            <a:endParaRPr lang="en-GB"/>
          </a:p>
        </p:txBody>
      </p:sp>
    </p:spTree>
    <p:extLst>
      <p:ext uri="{BB962C8B-B14F-4D97-AF65-F5344CB8AC3E}">
        <p14:creationId xmlns:p14="http://schemas.microsoft.com/office/powerpoint/2010/main" val="137154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Similarities: pictures of the United Kingdom, we can see green land in both, the blue sea, some white as well (</a:t>
            </a:r>
            <a:r>
              <a:rPr lang="en-GB" dirty="0" err="1"/>
              <a:t>chn</a:t>
            </a:r>
            <a:r>
              <a:rPr lang="en-GB" dirty="0"/>
              <a:t> may think this is snow, it is actually clouds)</a:t>
            </a:r>
          </a:p>
          <a:p>
            <a:r>
              <a:rPr lang="en-GB" dirty="0"/>
              <a:t>Differences: there is more white (clouds) on the first picture, there is more yellow over the South, South East and East of England</a:t>
            </a:r>
          </a:p>
        </p:txBody>
      </p:sp>
      <p:sp>
        <p:nvSpPr>
          <p:cNvPr id="4" name="Slide Number Placeholder 3"/>
          <p:cNvSpPr>
            <a:spLocks noGrp="1"/>
          </p:cNvSpPr>
          <p:nvPr>
            <p:ph type="sldNum" sz="quarter" idx="5"/>
          </p:nvPr>
        </p:nvSpPr>
        <p:spPr/>
        <p:txBody>
          <a:bodyPr/>
          <a:lstStyle/>
          <a:p>
            <a:fld id="{D01EB01F-2A20-4F98-B846-A20DBE936D7B}" type="slidenum">
              <a:rPr lang="en-GB" smtClean="0"/>
              <a:t>2</a:t>
            </a:fld>
            <a:endParaRPr lang="en-GB"/>
          </a:p>
        </p:txBody>
      </p:sp>
    </p:spTree>
    <p:extLst>
      <p:ext uri="{BB962C8B-B14F-4D97-AF65-F5344CB8AC3E}">
        <p14:creationId xmlns:p14="http://schemas.microsoft.com/office/powerpoint/2010/main" val="52327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 a very hot, dry early summer which saw lots of England in drought conditions. The yellow colour comes from where the land was scorched and lacking water so the plants were not healthy and green. </a:t>
            </a:r>
          </a:p>
        </p:txBody>
      </p:sp>
      <p:sp>
        <p:nvSpPr>
          <p:cNvPr id="4" name="Slide Number Placeholder 3"/>
          <p:cNvSpPr>
            <a:spLocks noGrp="1"/>
          </p:cNvSpPr>
          <p:nvPr>
            <p:ph type="sldNum" sz="quarter" idx="5"/>
          </p:nvPr>
        </p:nvSpPr>
        <p:spPr/>
        <p:txBody>
          <a:bodyPr/>
          <a:lstStyle/>
          <a:p>
            <a:fld id="{D01EB01F-2A20-4F98-B846-A20DBE936D7B}" type="slidenum">
              <a:rPr lang="en-GB" smtClean="0"/>
              <a:t>5</a:t>
            </a:fld>
            <a:endParaRPr lang="en-GB"/>
          </a:p>
        </p:txBody>
      </p:sp>
    </p:spTree>
    <p:extLst>
      <p:ext uri="{BB962C8B-B14F-4D97-AF65-F5344CB8AC3E}">
        <p14:creationId xmlns:p14="http://schemas.microsoft.com/office/powerpoint/2010/main" val="374242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Satellite imagery is above our cloud level and therefore if it is cloudy the images are blocked by the clouds. We are finding ways of using older images and Artificial Intelligence to predict what it would look like underneath the image but this is still new and being developed. </a:t>
            </a:r>
          </a:p>
        </p:txBody>
      </p:sp>
      <p:sp>
        <p:nvSpPr>
          <p:cNvPr id="4" name="Slide Number Placeholder 3"/>
          <p:cNvSpPr>
            <a:spLocks noGrp="1"/>
          </p:cNvSpPr>
          <p:nvPr>
            <p:ph type="sldNum" sz="quarter" idx="5"/>
          </p:nvPr>
        </p:nvSpPr>
        <p:spPr/>
        <p:txBody>
          <a:bodyPr/>
          <a:lstStyle/>
          <a:p>
            <a:fld id="{D01EB01F-2A20-4F98-B846-A20DBE936D7B}" type="slidenum">
              <a:rPr lang="en-GB" smtClean="0"/>
              <a:t>6</a:t>
            </a:fld>
            <a:endParaRPr lang="en-GB"/>
          </a:p>
        </p:txBody>
      </p:sp>
    </p:spTree>
    <p:extLst>
      <p:ext uri="{BB962C8B-B14F-4D97-AF65-F5344CB8AC3E}">
        <p14:creationId xmlns:p14="http://schemas.microsoft.com/office/powerpoint/2010/main" val="355624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plants need water…you can see a field being irrigated. We can tell from images if plants need water and where in the field might need more or less than the rest. </a:t>
            </a:r>
          </a:p>
          <a:p>
            <a:r>
              <a:rPr lang="en-GB" dirty="0"/>
              <a:t>When crops are ready to harvest…picture shows lettuces being harvested. We can tell from the images how much leaf cover there is so how much crop there is to be harvested and how ready the crop is to be harvested. </a:t>
            </a:r>
          </a:p>
          <a:p>
            <a:r>
              <a:rPr lang="en-GB" dirty="0"/>
              <a:t>If plants are affected by pests… this picture shows aphids which feed on farmers’ crops, damaging leaves and spreading disease. </a:t>
            </a:r>
          </a:p>
          <a:p>
            <a:r>
              <a:rPr lang="en-GB" dirty="0"/>
              <a:t>Disease.. This picture shows Brown Rust, a disease that reduces the plant’s ability </a:t>
            </a:r>
            <a:r>
              <a:rPr lang="en-GB"/>
              <a:t>to photosynthesise </a:t>
            </a:r>
            <a:r>
              <a:rPr lang="en-GB" dirty="0"/>
              <a:t>(make food) so reduces its quality and yield (amount of grains it produces)</a:t>
            </a:r>
          </a:p>
        </p:txBody>
      </p:sp>
      <p:sp>
        <p:nvSpPr>
          <p:cNvPr id="4" name="Slide Number Placeholder 3"/>
          <p:cNvSpPr>
            <a:spLocks noGrp="1"/>
          </p:cNvSpPr>
          <p:nvPr>
            <p:ph type="sldNum" sz="quarter" idx="5"/>
          </p:nvPr>
        </p:nvSpPr>
        <p:spPr/>
        <p:txBody>
          <a:bodyPr/>
          <a:lstStyle/>
          <a:p>
            <a:fld id="{D01EB01F-2A20-4F98-B846-A20DBE936D7B}" type="slidenum">
              <a:rPr lang="en-GB" smtClean="0"/>
              <a:t>7</a:t>
            </a:fld>
            <a:endParaRPr lang="en-GB"/>
          </a:p>
        </p:txBody>
      </p:sp>
    </p:spTree>
    <p:extLst>
      <p:ext uri="{BB962C8B-B14F-4D97-AF65-F5344CB8AC3E}">
        <p14:creationId xmlns:p14="http://schemas.microsoft.com/office/powerpoint/2010/main" val="240326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4D94-0087-4C87-883B-163F50B2B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88C00C-FACE-4522-8666-5333EEFEB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AACF3E-372F-4488-ABE1-37D80CF3E89B}"/>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5" name="Footer Placeholder 4">
            <a:extLst>
              <a:ext uri="{FF2B5EF4-FFF2-40B4-BE49-F238E27FC236}">
                <a16:creationId xmlns:a16="http://schemas.microsoft.com/office/drawing/2014/main" id="{0DC22A50-6206-44D4-9899-FDDA897FF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2C7C6-2281-455E-9138-9BC738E41C3C}"/>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413737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BB7C-6C00-43B0-9529-F95458E460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8A1976-C964-49AD-A9F2-23069DD55B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FABE6-09DE-4DC5-9993-702236AB503F}"/>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5" name="Footer Placeholder 4">
            <a:extLst>
              <a:ext uri="{FF2B5EF4-FFF2-40B4-BE49-F238E27FC236}">
                <a16:creationId xmlns:a16="http://schemas.microsoft.com/office/drawing/2014/main" id="{64CB96F9-A0AB-48C3-BA10-60A344361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47C-5769-48AF-AC9E-C50D4170F614}"/>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67101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D9A6B-43D6-4769-95D2-605BF231A3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B58FB1-4005-495D-B6B3-0F4EFC830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D13FF8-731B-4D26-824B-EE8AFFC61025}"/>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5" name="Footer Placeholder 4">
            <a:extLst>
              <a:ext uri="{FF2B5EF4-FFF2-40B4-BE49-F238E27FC236}">
                <a16:creationId xmlns:a16="http://schemas.microsoft.com/office/drawing/2014/main" id="{4CAD9831-BA84-489E-9801-F404670F5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AD875F-90F5-4BAA-9FEF-696678E3F478}"/>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11459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8058-9204-4A39-A034-06E0787D00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D8E1E-C548-4129-93B2-673FAC7A27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AE3D6C-E0EA-4282-8D3D-A1757457E7FB}"/>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5" name="Footer Placeholder 4">
            <a:extLst>
              <a:ext uri="{FF2B5EF4-FFF2-40B4-BE49-F238E27FC236}">
                <a16:creationId xmlns:a16="http://schemas.microsoft.com/office/drawing/2014/main" id="{454DAFE5-62AC-45B6-B1BA-B58FB846AF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73710-AB78-47BC-B962-A2F44FCDDA42}"/>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67726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28E7-3BD6-4FD7-BCA8-0A147D38E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DEC943-FF47-40A5-9A96-4ED777E13D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4B9D-66E8-4DCA-AC92-52B46156B958}"/>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5" name="Footer Placeholder 4">
            <a:extLst>
              <a:ext uri="{FF2B5EF4-FFF2-40B4-BE49-F238E27FC236}">
                <a16:creationId xmlns:a16="http://schemas.microsoft.com/office/drawing/2014/main" id="{9298DBFC-CD79-4D2A-8478-834155761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7A41ED-FA77-4E14-A954-22E911225CEF}"/>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186050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5CA4-D60F-4973-BEDA-20BAC70CA2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C998A4-4E76-4C59-A3B9-078369591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9B2CB5-3C41-46B2-96E9-910BCCB161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228CA9-BA2A-4F57-B9B1-970EC5AC1090}"/>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6" name="Footer Placeholder 5">
            <a:extLst>
              <a:ext uri="{FF2B5EF4-FFF2-40B4-BE49-F238E27FC236}">
                <a16:creationId xmlns:a16="http://schemas.microsoft.com/office/drawing/2014/main" id="{09E3CA1B-2EAB-4BF8-AFF2-71717B652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E432F-6E69-4568-B557-D20A82E44D1E}"/>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51758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2981-24C7-4DF3-B6F1-7EF339C958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EBDF36-FDE5-4C56-A7B3-37095BE86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F26AE-0E44-4012-8F66-C6CD950CF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0353DD-7AE4-4E5C-9FD8-0573F5A4D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0E65B-2B3F-4DDE-A752-0E92465D1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FD9312-1FBF-4308-BCBC-CBE2852369D2}"/>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8" name="Footer Placeholder 7">
            <a:extLst>
              <a:ext uri="{FF2B5EF4-FFF2-40B4-BE49-F238E27FC236}">
                <a16:creationId xmlns:a16="http://schemas.microsoft.com/office/drawing/2014/main" id="{6D66BEB6-294A-4E68-BDB7-989A28AC69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131871-8D8B-4FD8-82D0-75D10AA0AB80}"/>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217298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B41C-F0D4-476A-8EFE-DC05AA53B6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E292E0-BFB4-4D6C-902E-F8F43D98B8FC}"/>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4" name="Footer Placeholder 3">
            <a:extLst>
              <a:ext uri="{FF2B5EF4-FFF2-40B4-BE49-F238E27FC236}">
                <a16:creationId xmlns:a16="http://schemas.microsoft.com/office/drawing/2014/main" id="{5D4999EC-10B2-4D11-A234-B4C99CEE4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2C4E2C-2F1B-4BFC-AD14-9B6D19D856EB}"/>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8537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0BB2E-4FFC-4F7C-ADB6-3EEC1436FE7A}"/>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3" name="Footer Placeholder 2">
            <a:extLst>
              <a:ext uri="{FF2B5EF4-FFF2-40B4-BE49-F238E27FC236}">
                <a16:creationId xmlns:a16="http://schemas.microsoft.com/office/drawing/2014/main" id="{A7373799-B7BA-49FB-9462-9D1576D05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D59CBD-025C-41E9-AC59-601D8D85E54D}"/>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320967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A702-6C28-40C3-B685-7F8BC146D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080719-9B32-466A-91C2-FEB4E7F2C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818162-48C7-403A-8D81-EB23CAE00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3A46F-A4CF-4017-953C-1B91BF87BB69}"/>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6" name="Footer Placeholder 5">
            <a:extLst>
              <a:ext uri="{FF2B5EF4-FFF2-40B4-BE49-F238E27FC236}">
                <a16:creationId xmlns:a16="http://schemas.microsoft.com/office/drawing/2014/main" id="{5107A19C-83A2-46E5-AFB0-001D94A574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7580E3-922D-465A-B1A1-2BA7084CD3A6}"/>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120236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392E-B61F-4F1E-ADE8-3AA28B08C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868C66-2111-41E3-B00D-8C0A2F073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DCD45A-B2CD-46BC-A9B8-B5BE48A7D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27C83-9FFA-48C5-B99B-BD822822B4ED}"/>
              </a:ext>
            </a:extLst>
          </p:cNvPr>
          <p:cNvSpPr>
            <a:spLocks noGrp="1"/>
          </p:cNvSpPr>
          <p:nvPr>
            <p:ph type="dt" sz="half" idx="10"/>
          </p:nvPr>
        </p:nvSpPr>
        <p:spPr/>
        <p:txBody>
          <a:bodyPr/>
          <a:lstStyle/>
          <a:p>
            <a:fld id="{3E922207-36C7-4484-9613-F43339379A67}" type="datetimeFigureOut">
              <a:rPr lang="en-GB" smtClean="0"/>
              <a:t>05/01/2023</a:t>
            </a:fld>
            <a:endParaRPr lang="en-GB"/>
          </a:p>
        </p:txBody>
      </p:sp>
      <p:sp>
        <p:nvSpPr>
          <p:cNvPr id="6" name="Footer Placeholder 5">
            <a:extLst>
              <a:ext uri="{FF2B5EF4-FFF2-40B4-BE49-F238E27FC236}">
                <a16:creationId xmlns:a16="http://schemas.microsoft.com/office/drawing/2014/main" id="{3C4D0572-7E2F-4D17-99AE-51BFAE0B7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25615-8790-42B4-9775-989214BEE350}"/>
              </a:ext>
            </a:extLst>
          </p:cNvPr>
          <p:cNvSpPr>
            <a:spLocks noGrp="1"/>
          </p:cNvSpPr>
          <p:nvPr>
            <p:ph type="sldNum" sz="quarter" idx="12"/>
          </p:nvPr>
        </p:nvSpPr>
        <p:spPr/>
        <p:txBody>
          <a:bodyPr/>
          <a:lstStyle/>
          <a:p>
            <a:fld id="{B356AEA0-606F-4EB4-8A8D-2658578132D8}" type="slidenum">
              <a:rPr lang="en-GB" smtClean="0"/>
              <a:t>‹#›</a:t>
            </a:fld>
            <a:endParaRPr lang="en-GB"/>
          </a:p>
        </p:txBody>
      </p:sp>
    </p:spTree>
    <p:extLst>
      <p:ext uri="{BB962C8B-B14F-4D97-AF65-F5344CB8AC3E}">
        <p14:creationId xmlns:p14="http://schemas.microsoft.com/office/powerpoint/2010/main" val="171917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007D4-CB6C-4E5D-9A0F-40E89734D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F4B23B-3CAC-4146-BFA5-3EF4EE69E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E12ED-462B-4C21-9C83-DD9D524AB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22207-36C7-4484-9613-F43339379A67}" type="datetimeFigureOut">
              <a:rPr lang="en-GB" smtClean="0"/>
              <a:t>05/01/2023</a:t>
            </a:fld>
            <a:endParaRPr lang="en-GB"/>
          </a:p>
        </p:txBody>
      </p:sp>
      <p:sp>
        <p:nvSpPr>
          <p:cNvPr id="5" name="Footer Placeholder 4">
            <a:extLst>
              <a:ext uri="{FF2B5EF4-FFF2-40B4-BE49-F238E27FC236}">
                <a16:creationId xmlns:a16="http://schemas.microsoft.com/office/drawing/2014/main" id="{E16452AA-1571-4885-83AD-DAD6F8BD7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CB818B-C718-4CA2-962B-C01B65D8C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AEA0-606F-4EB4-8A8D-2658578132D8}" type="slidenum">
              <a:rPr lang="en-GB" smtClean="0"/>
              <a:t>‹#›</a:t>
            </a:fld>
            <a:endParaRPr lang="en-GB"/>
          </a:p>
        </p:txBody>
      </p:sp>
    </p:spTree>
    <p:extLst>
      <p:ext uri="{BB962C8B-B14F-4D97-AF65-F5344CB8AC3E}">
        <p14:creationId xmlns:p14="http://schemas.microsoft.com/office/powerpoint/2010/main" val="251542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AA9-714D-4120-B64A-C5A3D6A8BB39}"/>
              </a:ext>
            </a:extLst>
          </p:cNvPr>
          <p:cNvSpPr>
            <a:spLocks noGrp="1"/>
          </p:cNvSpPr>
          <p:nvPr>
            <p:ph type="ctrTitle"/>
          </p:nvPr>
        </p:nvSpPr>
        <p:spPr>
          <a:xfrm>
            <a:off x="1524000" y="3094689"/>
            <a:ext cx="9144000" cy="924418"/>
          </a:xfrm>
        </p:spPr>
        <p:txBody>
          <a:bodyPr/>
          <a:lstStyle/>
          <a:p>
            <a:r>
              <a:rPr lang="en-GB" dirty="0"/>
              <a:t>Satellite Imagery</a:t>
            </a:r>
          </a:p>
        </p:txBody>
      </p:sp>
      <p:sp>
        <p:nvSpPr>
          <p:cNvPr id="3" name="TextBox 2">
            <a:extLst>
              <a:ext uri="{FF2B5EF4-FFF2-40B4-BE49-F238E27FC236}">
                <a16:creationId xmlns:a16="http://schemas.microsoft.com/office/drawing/2014/main" id="{FBD97D7E-035E-8AC2-5E5A-5CEB09AC4F8F}"/>
              </a:ext>
            </a:extLst>
          </p:cNvPr>
          <p:cNvSpPr txBox="1"/>
          <p:nvPr/>
        </p:nvSpPr>
        <p:spPr>
          <a:xfrm>
            <a:off x="721242" y="4130619"/>
            <a:ext cx="10749516" cy="369332"/>
          </a:xfrm>
          <a:prstGeom prst="rect">
            <a:avLst/>
          </a:prstGeom>
          <a:noFill/>
        </p:spPr>
        <p:txBody>
          <a:bodyPr wrap="square" rtlCol="0">
            <a:spAutoFit/>
          </a:bodyPr>
          <a:lstStyle/>
          <a:p>
            <a:pPr algn="ctr"/>
            <a:r>
              <a:rPr lang="en-GB" dirty="0"/>
              <a:t>Pictures that are taken from satellites that are orbiting the Earth. </a:t>
            </a:r>
          </a:p>
        </p:txBody>
      </p:sp>
    </p:spTree>
    <p:extLst>
      <p:ext uri="{BB962C8B-B14F-4D97-AF65-F5344CB8AC3E}">
        <p14:creationId xmlns:p14="http://schemas.microsoft.com/office/powerpoint/2010/main" val="329366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61D3-2326-42E0-9018-6EE0A9A45C27}"/>
              </a:ext>
            </a:extLst>
          </p:cNvPr>
          <p:cNvSpPr>
            <a:spLocks noGrp="1"/>
          </p:cNvSpPr>
          <p:nvPr>
            <p:ph type="title"/>
          </p:nvPr>
        </p:nvSpPr>
        <p:spPr>
          <a:xfrm>
            <a:off x="838200" y="700610"/>
            <a:ext cx="10515600" cy="1325563"/>
          </a:xfrm>
        </p:spPr>
        <p:txBody>
          <a:bodyPr/>
          <a:lstStyle/>
          <a:p>
            <a:r>
              <a:rPr lang="en-GB" dirty="0"/>
              <a:t>What are the similarities and differences between these two satellite images?</a:t>
            </a:r>
          </a:p>
        </p:txBody>
      </p:sp>
      <p:pic>
        <p:nvPicPr>
          <p:cNvPr id="1028" name="Picture 4" descr="The UK's green landscape (left) pictured in July 2021, compared to (right) a satellite image taken yesterday">
            <a:extLst>
              <a:ext uri="{FF2B5EF4-FFF2-40B4-BE49-F238E27FC236}">
                <a16:creationId xmlns:a16="http://schemas.microsoft.com/office/drawing/2014/main" id="{5982FB05-8B18-1D41-5003-628A1744E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035" y="2196354"/>
            <a:ext cx="5428592" cy="3051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30AE65-DC55-31BA-6B20-E116977A2F11}"/>
              </a:ext>
            </a:extLst>
          </p:cNvPr>
          <p:cNvSpPr txBox="1"/>
          <p:nvPr/>
        </p:nvSpPr>
        <p:spPr>
          <a:xfrm>
            <a:off x="1866507" y="5788058"/>
            <a:ext cx="4128940" cy="369332"/>
          </a:xfrm>
          <a:prstGeom prst="rect">
            <a:avLst/>
          </a:prstGeom>
          <a:noFill/>
        </p:spPr>
        <p:txBody>
          <a:bodyPr wrap="square" rtlCol="0">
            <a:spAutoFit/>
          </a:bodyPr>
          <a:lstStyle/>
          <a:p>
            <a:r>
              <a:rPr lang="en-GB" dirty="0"/>
              <a:t>Source: NASA World View</a:t>
            </a:r>
          </a:p>
        </p:txBody>
      </p:sp>
    </p:spTree>
    <p:extLst>
      <p:ext uri="{BB962C8B-B14F-4D97-AF65-F5344CB8AC3E}">
        <p14:creationId xmlns:p14="http://schemas.microsoft.com/office/powerpoint/2010/main" val="150135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61D3-2326-42E0-9018-6EE0A9A45C27}"/>
              </a:ext>
            </a:extLst>
          </p:cNvPr>
          <p:cNvSpPr>
            <a:spLocks noGrp="1"/>
          </p:cNvSpPr>
          <p:nvPr>
            <p:ph type="title"/>
          </p:nvPr>
        </p:nvSpPr>
        <p:spPr>
          <a:xfrm>
            <a:off x="838200" y="700610"/>
            <a:ext cx="10515600" cy="1325563"/>
          </a:xfrm>
        </p:spPr>
        <p:txBody>
          <a:bodyPr/>
          <a:lstStyle/>
          <a:p>
            <a:r>
              <a:rPr lang="en-GB" dirty="0"/>
              <a:t>Do you have any questions about the pictures?</a:t>
            </a:r>
          </a:p>
        </p:txBody>
      </p:sp>
      <p:sp>
        <p:nvSpPr>
          <p:cNvPr id="3" name="TextBox 2">
            <a:extLst>
              <a:ext uri="{FF2B5EF4-FFF2-40B4-BE49-F238E27FC236}">
                <a16:creationId xmlns:a16="http://schemas.microsoft.com/office/drawing/2014/main" id="{9830AE65-DC55-31BA-6B20-E116977A2F11}"/>
              </a:ext>
            </a:extLst>
          </p:cNvPr>
          <p:cNvSpPr txBox="1"/>
          <p:nvPr/>
        </p:nvSpPr>
        <p:spPr>
          <a:xfrm>
            <a:off x="1866507" y="5788058"/>
            <a:ext cx="4128940" cy="369332"/>
          </a:xfrm>
          <a:prstGeom prst="rect">
            <a:avLst/>
          </a:prstGeom>
          <a:noFill/>
        </p:spPr>
        <p:txBody>
          <a:bodyPr wrap="square" rtlCol="0">
            <a:spAutoFit/>
          </a:bodyPr>
          <a:lstStyle/>
          <a:p>
            <a:r>
              <a:rPr lang="en-GB" dirty="0"/>
              <a:t>Source: NASA World View</a:t>
            </a:r>
          </a:p>
        </p:txBody>
      </p:sp>
      <p:pic>
        <p:nvPicPr>
          <p:cNvPr id="4" name="Picture 4" descr="The UK's green landscape (left) pictured in July 2021, compared to (right) a satellite image taken yesterday">
            <a:extLst>
              <a:ext uri="{FF2B5EF4-FFF2-40B4-BE49-F238E27FC236}">
                <a16:creationId xmlns:a16="http://schemas.microsoft.com/office/drawing/2014/main" id="{4B821AC3-206D-23A5-E1B8-FA266FCBC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035" y="2196354"/>
            <a:ext cx="5428592" cy="305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5AA00C3-7BD1-4DEA-B3E1-902F2B25F2EA}"/>
              </a:ext>
            </a:extLst>
          </p:cNvPr>
          <p:cNvSpPr>
            <a:spLocks noGrp="1"/>
          </p:cNvSpPr>
          <p:nvPr>
            <p:ph idx="1"/>
          </p:nvPr>
        </p:nvSpPr>
        <p:spPr>
          <a:xfrm>
            <a:off x="5222449" y="2931736"/>
            <a:ext cx="6504495" cy="622170"/>
          </a:xfrm>
        </p:spPr>
        <p:txBody>
          <a:bodyPr>
            <a:normAutofit fontScale="85000" lnSpcReduction="20000"/>
          </a:bodyPr>
          <a:lstStyle/>
          <a:p>
            <a:r>
              <a:rPr lang="en-GB" dirty="0"/>
              <a:t>This picture was taken of the United Kingdom from a satellite in July 2021</a:t>
            </a:r>
          </a:p>
        </p:txBody>
      </p:sp>
      <p:pic>
        <p:nvPicPr>
          <p:cNvPr id="1028" name="Picture 4" descr="The UK's green landscape (left) pictured in July 2021, compared to (right) a satellite image taken yesterday">
            <a:extLst>
              <a:ext uri="{FF2B5EF4-FFF2-40B4-BE49-F238E27FC236}">
                <a16:creationId xmlns:a16="http://schemas.microsoft.com/office/drawing/2014/main" id="{5982FB05-8B18-1D41-5003-628A1744ED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998258" y="872869"/>
            <a:ext cx="3809412" cy="4282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30AE65-DC55-31BA-6B20-E116977A2F11}"/>
              </a:ext>
            </a:extLst>
          </p:cNvPr>
          <p:cNvSpPr txBox="1"/>
          <p:nvPr/>
        </p:nvSpPr>
        <p:spPr>
          <a:xfrm>
            <a:off x="1866507" y="5788058"/>
            <a:ext cx="4128940" cy="369332"/>
          </a:xfrm>
          <a:prstGeom prst="rect">
            <a:avLst/>
          </a:prstGeom>
          <a:noFill/>
        </p:spPr>
        <p:txBody>
          <a:bodyPr wrap="square" rtlCol="0">
            <a:spAutoFit/>
          </a:bodyPr>
          <a:lstStyle/>
          <a:p>
            <a:r>
              <a:rPr lang="en-GB" dirty="0"/>
              <a:t>Source: NASA World View</a:t>
            </a:r>
          </a:p>
        </p:txBody>
      </p:sp>
    </p:spTree>
    <p:extLst>
      <p:ext uri="{BB962C8B-B14F-4D97-AF65-F5344CB8AC3E}">
        <p14:creationId xmlns:p14="http://schemas.microsoft.com/office/powerpoint/2010/main" val="25559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5AA00C3-7BD1-4DEA-B3E1-902F2B25F2EA}"/>
              </a:ext>
            </a:extLst>
          </p:cNvPr>
          <p:cNvSpPr>
            <a:spLocks noGrp="1"/>
          </p:cNvSpPr>
          <p:nvPr>
            <p:ph idx="1"/>
          </p:nvPr>
        </p:nvSpPr>
        <p:spPr>
          <a:xfrm>
            <a:off x="5260156" y="1998483"/>
            <a:ext cx="6504495" cy="2488676"/>
          </a:xfrm>
        </p:spPr>
        <p:txBody>
          <a:bodyPr>
            <a:normAutofit/>
          </a:bodyPr>
          <a:lstStyle/>
          <a:p>
            <a:r>
              <a:rPr lang="en-GB" dirty="0"/>
              <a:t>This picture was taken in August 2022</a:t>
            </a:r>
          </a:p>
          <a:p>
            <a:r>
              <a:rPr lang="en-GB" dirty="0"/>
              <a:t>Can you remember what the weather was like in the summer? </a:t>
            </a:r>
          </a:p>
          <a:p>
            <a:r>
              <a:rPr lang="en-GB" dirty="0"/>
              <a:t>Why is this image different to the other image?</a:t>
            </a:r>
          </a:p>
        </p:txBody>
      </p:sp>
      <p:pic>
        <p:nvPicPr>
          <p:cNvPr id="1028" name="Picture 4" descr="The UK's green landscape (left) pictured in July 2021, compared to (right) a satellite image taken yesterday">
            <a:extLst>
              <a:ext uri="{FF2B5EF4-FFF2-40B4-BE49-F238E27FC236}">
                <a16:creationId xmlns:a16="http://schemas.microsoft.com/office/drawing/2014/main" id="{5982FB05-8B18-1D41-5003-628A1744E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2" r="136"/>
          <a:stretch/>
        </p:blipFill>
        <p:spPr bwMode="auto">
          <a:xfrm>
            <a:off x="961534" y="790384"/>
            <a:ext cx="3770721" cy="4282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30AE65-DC55-31BA-6B20-E116977A2F11}"/>
              </a:ext>
            </a:extLst>
          </p:cNvPr>
          <p:cNvSpPr txBox="1"/>
          <p:nvPr/>
        </p:nvSpPr>
        <p:spPr>
          <a:xfrm>
            <a:off x="1866507" y="5788058"/>
            <a:ext cx="4128940" cy="369332"/>
          </a:xfrm>
          <a:prstGeom prst="rect">
            <a:avLst/>
          </a:prstGeom>
          <a:noFill/>
        </p:spPr>
        <p:txBody>
          <a:bodyPr wrap="square" rtlCol="0">
            <a:spAutoFit/>
          </a:bodyPr>
          <a:lstStyle/>
          <a:p>
            <a:r>
              <a:rPr lang="en-GB" dirty="0"/>
              <a:t>Source: NASA World View</a:t>
            </a:r>
          </a:p>
        </p:txBody>
      </p:sp>
    </p:spTree>
    <p:extLst>
      <p:ext uri="{BB962C8B-B14F-4D97-AF65-F5344CB8AC3E}">
        <p14:creationId xmlns:p14="http://schemas.microsoft.com/office/powerpoint/2010/main" val="130758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61D3-2326-42E0-9018-6EE0A9A45C27}"/>
              </a:ext>
            </a:extLst>
          </p:cNvPr>
          <p:cNvSpPr>
            <a:spLocks noGrp="1"/>
          </p:cNvSpPr>
          <p:nvPr>
            <p:ph type="title"/>
          </p:nvPr>
        </p:nvSpPr>
        <p:spPr>
          <a:xfrm>
            <a:off x="838200" y="637308"/>
            <a:ext cx="10515600" cy="1325563"/>
          </a:xfrm>
        </p:spPr>
        <p:txBody>
          <a:bodyPr/>
          <a:lstStyle/>
          <a:p>
            <a:r>
              <a:rPr lang="en-GB" dirty="0"/>
              <a:t>What is one challenge you can </a:t>
            </a:r>
            <a:r>
              <a:rPr lang="en-GB" b="1" dirty="0"/>
              <a:t>see</a:t>
            </a:r>
            <a:r>
              <a:rPr lang="en-GB" dirty="0"/>
              <a:t> with satellite imagery? (click for the answer)</a:t>
            </a:r>
          </a:p>
        </p:txBody>
      </p:sp>
      <p:pic>
        <p:nvPicPr>
          <p:cNvPr id="1028" name="Picture 4" descr="The UK's green landscape (left) pictured in July 2021, compared to (right) a satellite image taken yesterday">
            <a:extLst>
              <a:ext uri="{FF2B5EF4-FFF2-40B4-BE49-F238E27FC236}">
                <a16:creationId xmlns:a16="http://schemas.microsoft.com/office/drawing/2014/main" id="{5982FB05-8B18-1D41-5003-628A1744E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09" y="1963827"/>
            <a:ext cx="6057639" cy="34051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30AE65-DC55-31BA-6B20-E116977A2F11}"/>
              </a:ext>
            </a:extLst>
          </p:cNvPr>
          <p:cNvSpPr txBox="1"/>
          <p:nvPr/>
        </p:nvSpPr>
        <p:spPr>
          <a:xfrm>
            <a:off x="1866507" y="5788058"/>
            <a:ext cx="4128940" cy="369332"/>
          </a:xfrm>
          <a:prstGeom prst="rect">
            <a:avLst/>
          </a:prstGeom>
          <a:noFill/>
        </p:spPr>
        <p:txBody>
          <a:bodyPr wrap="square" rtlCol="0">
            <a:spAutoFit/>
          </a:bodyPr>
          <a:lstStyle/>
          <a:p>
            <a:r>
              <a:rPr lang="en-GB" dirty="0"/>
              <a:t>Source: NASA World View</a:t>
            </a:r>
          </a:p>
        </p:txBody>
      </p:sp>
      <p:grpSp>
        <p:nvGrpSpPr>
          <p:cNvPr id="10" name="Group 9">
            <a:extLst>
              <a:ext uri="{FF2B5EF4-FFF2-40B4-BE49-F238E27FC236}">
                <a16:creationId xmlns:a16="http://schemas.microsoft.com/office/drawing/2014/main" id="{3CDC0ED0-9A8E-9DB4-68F3-012BB48B8143}"/>
              </a:ext>
            </a:extLst>
          </p:cNvPr>
          <p:cNvGrpSpPr/>
          <p:nvPr/>
        </p:nvGrpSpPr>
        <p:grpSpPr>
          <a:xfrm>
            <a:off x="211192" y="2026173"/>
            <a:ext cx="12088907" cy="2002991"/>
            <a:chOff x="211192" y="2026173"/>
            <a:chExt cx="12088907" cy="2002991"/>
          </a:xfrm>
        </p:grpSpPr>
        <p:grpSp>
          <p:nvGrpSpPr>
            <p:cNvPr id="8" name="Group 7">
              <a:extLst>
                <a:ext uri="{FF2B5EF4-FFF2-40B4-BE49-F238E27FC236}">
                  <a16:creationId xmlns:a16="http://schemas.microsoft.com/office/drawing/2014/main" id="{D2977F8D-1D77-8752-F326-D001951BFE44}"/>
                </a:ext>
              </a:extLst>
            </p:cNvPr>
            <p:cNvGrpSpPr/>
            <p:nvPr/>
          </p:nvGrpSpPr>
          <p:grpSpPr>
            <a:xfrm>
              <a:off x="211192" y="2026173"/>
              <a:ext cx="8714661" cy="1810720"/>
              <a:chOff x="707806" y="1704055"/>
              <a:chExt cx="8714661" cy="1810720"/>
            </a:xfrm>
          </p:grpSpPr>
          <p:sp>
            <p:nvSpPr>
              <p:cNvPr id="4" name="Arrow: Right 3">
                <a:extLst>
                  <a:ext uri="{FF2B5EF4-FFF2-40B4-BE49-F238E27FC236}">
                    <a16:creationId xmlns:a16="http://schemas.microsoft.com/office/drawing/2014/main" id="{7D43EA18-46DB-E5D0-A2D5-4885B2D4DD86}"/>
                  </a:ext>
                </a:extLst>
              </p:cNvPr>
              <p:cNvSpPr/>
              <p:nvPr/>
            </p:nvSpPr>
            <p:spPr>
              <a:xfrm rot="20009018">
                <a:off x="2204803" y="2422908"/>
                <a:ext cx="1876097" cy="369332"/>
              </a:xfrm>
              <a:prstGeom prst="rightArrow">
                <a:avLst/>
              </a:prstGeom>
              <a:solidFill>
                <a:srgbClr val="D70B80"/>
              </a:solidFill>
              <a:ln>
                <a:solidFill>
                  <a:srgbClr val="D70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A8662354-2DFD-D613-F3E8-3028D7C9FAC5}"/>
                  </a:ext>
                </a:extLst>
              </p:cNvPr>
              <p:cNvSpPr/>
              <p:nvPr/>
            </p:nvSpPr>
            <p:spPr>
              <a:xfrm rot="10800000">
                <a:off x="7546370" y="1704055"/>
                <a:ext cx="1876097" cy="369332"/>
              </a:xfrm>
              <a:prstGeom prst="rightArrow">
                <a:avLst/>
              </a:prstGeom>
              <a:solidFill>
                <a:srgbClr val="D70B80"/>
              </a:solidFill>
              <a:ln>
                <a:solidFill>
                  <a:srgbClr val="D70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320760A-D45E-3D03-6C91-0B6B7AD6FB4F}"/>
                  </a:ext>
                </a:extLst>
              </p:cNvPr>
              <p:cNvSpPr txBox="1"/>
              <p:nvPr/>
            </p:nvSpPr>
            <p:spPr>
              <a:xfrm>
                <a:off x="707806" y="2868444"/>
                <a:ext cx="1742089" cy="646331"/>
              </a:xfrm>
              <a:prstGeom prst="rect">
                <a:avLst/>
              </a:prstGeom>
              <a:noFill/>
            </p:spPr>
            <p:txBody>
              <a:bodyPr wrap="square" rtlCol="0">
                <a:spAutoFit/>
              </a:bodyPr>
              <a:lstStyle/>
              <a:p>
                <a:r>
                  <a:rPr lang="en-GB" sz="3600" b="1" dirty="0"/>
                  <a:t>Clouds!</a:t>
                </a:r>
              </a:p>
            </p:txBody>
          </p:sp>
        </p:grpSp>
        <p:sp>
          <p:nvSpPr>
            <p:cNvPr id="9" name="TextBox 8">
              <a:extLst>
                <a:ext uri="{FF2B5EF4-FFF2-40B4-BE49-F238E27FC236}">
                  <a16:creationId xmlns:a16="http://schemas.microsoft.com/office/drawing/2014/main" id="{57547BAC-81B5-D910-C018-8731449D0CB5}"/>
                </a:ext>
              </a:extLst>
            </p:cNvPr>
            <p:cNvSpPr txBox="1"/>
            <p:nvPr/>
          </p:nvSpPr>
          <p:spPr>
            <a:xfrm>
              <a:off x="9012565" y="2828835"/>
              <a:ext cx="3287534" cy="1200329"/>
            </a:xfrm>
            <a:prstGeom prst="rect">
              <a:avLst/>
            </a:prstGeom>
            <a:noFill/>
          </p:spPr>
          <p:txBody>
            <a:bodyPr wrap="square" rtlCol="0">
              <a:spAutoFit/>
            </a:bodyPr>
            <a:lstStyle/>
            <a:p>
              <a:r>
                <a:rPr lang="en-GB" sz="3600" b="1" dirty="0"/>
                <a:t>Why could this be a problem?</a:t>
              </a:r>
            </a:p>
          </p:txBody>
        </p:sp>
      </p:grpSp>
    </p:spTree>
    <p:extLst>
      <p:ext uri="{BB962C8B-B14F-4D97-AF65-F5344CB8AC3E}">
        <p14:creationId xmlns:p14="http://schemas.microsoft.com/office/powerpoint/2010/main" val="38796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61D3-2326-42E0-9018-6EE0A9A45C27}"/>
              </a:ext>
            </a:extLst>
          </p:cNvPr>
          <p:cNvSpPr>
            <a:spLocks noGrp="1"/>
          </p:cNvSpPr>
          <p:nvPr>
            <p:ph type="title"/>
          </p:nvPr>
        </p:nvSpPr>
        <p:spPr>
          <a:xfrm>
            <a:off x="838200" y="905322"/>
            <a:ext cx="10515600" cy="552989"/>
          </a:xfrm>
        </p:spPr>
        <p:txBody>
          <a:bodyPr>
            <a:normAutofit fontScale="90000"/>
          </a:bodyPr>
          <a:lstStyle/>
          <a:p>
            <a:r>
              <a:rPr lang="en-GB" dirty="0"/>
              <a:t>How can farmers use satellite imagery?</a:t>
            </a:r>
            <a:br>
              <a:rPr lang="en-GB" dirty="0"/>
            </a:br>
            <a:endParaRPr lang="en-GB" dirty="0"/>
          </a:p>
        </p:txBody>
      </p:sp>
      <p:sp>
        <p:nvSpPr>
          <p:cNvPr id="4" name="TextBox 3">
            <a:extLst>
              <a:ext uri="{FF2B5EF4-FFF2-40B4-BE49-F238E27FC236}">
                <a16:creationId xmlns:a16="http://schemas.microsoft.com/office/drawing/2014/main" id="{67E5C2CB-F2F6-36A1-02A9-F9DC0D4011C6}"/>
              </a:ext>
            </a:extLst>
          </p:cNvPr>
          <p:cNvSpPr txBox="1"/>
          <p:nvPr/>
        </p:nvSpPr>
        <p:spPr>
          <a:xfrm>
            <a:off x="838200" y="1172068"/>
            <a:ext cx="10097813" cy="646331"/>
          </a:xfrm>
          <a:prstGeom prst="rect">
            <a:avLst/>
          </a:prstGeom>
          <a:noFill/>
        </p:spPr>
        <p:txBody>
          <a:bodyPr wrap="square" rtlCol="0">
            <a:spAutoFit/>
          </a:bodyPr>
          <a:lstStyle/>
          <a:p>
            <a:r>
              <a:rPr lang="en-GB" i="1" dirty="0"/>
              <a:t>Think about what a farmer might need or want to know about their crops that they could see from a satellite image?</a:t>
            </a:r>
          </a:p>
        </p:txBody>
      </p:sp>
      <p:grpSp>
        <p:nvGrpSpPr>
          <p:cNvPr id="16" name="Group 15">
            <a:extLst>
              <a:ext uri="{FF2B5EF4-FFF2-40B4-BE49-F238E27FC236}">
                <a16:creationId xmlns:a16="http://schemas.microsoft.com/office/drawing/2014/main" id="{066BFC53-066C-C444-3C71-4FED63EE6764}"/>
              </a:ext>
            </a:extLst>
          </p:cNvPr>
          <p:cNvGrpSpPr/>
          <p:nvPr/>
        </p:nvGrpSpPr>
        <p:grpSpPr>
          <a:xfrm>
            <a:off x="540470" y="2486736"/>
            <a:ext cx="2317748" cy="1561535"/>
            <a:chOff x="838200" y="2446902"/>
            <a:chExt cx="2317748" cy="1561535"/>
          </a:xfrm>
        </p:grpSpPr>
        <p:pic>
          <p:nvPicPr>
            <p:cNvPr id="2050" name="Picture 2" descr="Crop4Sight Launches Potato Irrigation Tool – Potato Business">
              <a:extLst>
                <a:ext uri="{FF2B5EF4-FFF2-40B4-BE49-F238E27FC236}">
                  <a16:creationId xmlns:a16="http://schemas.microsoft.com/office/drawing/2014/main" id="{038A3EFA-AEA7-13CF-93F5-5D9561470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49563"/>
              <a:ext cx="2317748" cy="1158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3C18C7-E13F-EA20-BD33-61460F880220}"/>
                </a:ext>
              </a:extLst>
            </p:cNvPr>
            <p:cNvSpPr txBox="1"/>
            <p:nvPr/>
          </p:nvSpPr>
          <p:spPr>
            <a:xfrm>
              <a:off x="838200" y="2446902"/>
              <a:ext cx="2240193" cy="369332"/>
            </a:xfrm>
            <a:prstGeom prst="rect">
              <a:avLst/>
            </a:prstGeom>
            <a:noFill/>
          </p:spPr>
          <p:txBody>
            <a:bodyPr wrap="square" rtlCol="0">
              <a:spAutoFit/>
            </a:bodyPr>
            <a:lstStyle/>
            <a:p>
              <a:r>
                <a:rPr lang="en-GB" dirty="0"/>
                <a:t>If plants need water</a:t>
              </a:r>
            </a:p>
          </p:txBody>
        </p:sp>
      </p:grpSp>
      <p:grpSp>
        <p:nvGrpSpPr>
          <p:cNvPr id="17" name="Group 16">
            <a:extLst>
              <a:ext uri="{FF2B5EF4-FFF2-40B4-BE49-F238E27FC236}">
                <a16:creationId xmlns:a16="http://schemas.microsoft.com/office/drawing/2014/main" id="{48053ACC-0B28-95B4-9B5A-9FCB8AB3615B}"/>
              </a:ext>
            </a:extLst>
          </p:cNvPr>
          <p:cNvGrpSpPr/>
          <p:nvPr/>
        </p:nvGrpSpPr>
        <p:grpSpPr>
          <a:xfrm>
            <a:off x="1745949" y="4118356"/>
            <a:ext cx="2440313" cy="2214898"/>
            <a:chOff x="1745949" y="4118356"/>
            <a:chExt cx="2440313" cy="2214898"/>
          </a:xfrm>
        </p:grpSpPr>
        <p:pic>
          <p:nvPicPr>
            <p:cNvPr id="1026" name="Picture 2" descr="Free photos of Aphids">
              <a:extLst>
                <a:ext uri="{FF2B5EF4-FFF2-40B4-BE49-F238E27FC236}">
                  <a16:creationId xmlns:a16="http://schemas.microsoft.com/office/drawing/2014/main" id="{3B301896-FE24-65FC-AA20-EB0DD54AF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51" y="4781436"/>
              <a:ext cx="2327728" cy="1551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B71965-89E8-87A2-E4ED-5BB1BD51CEB8}"/>
                </a:ext>
              </a:extLst>
            </p:cNvPr>
            <p:cNvSpPr txBox="1"/>
            <p:nvPr/>
          </p:nvSpPr>
          <p:spPr>
            <a:xfrm>
              <a:off x="1745949" y="4118356"/>
              <a:ext cx="2440313" cy="646331"/>
            </a:xfrm>
            <a:prstGeom prst="rect">
              <a:avLst/>
            </a:prstGeom>
            <a:noFill/>
          </p:spPr>
          <p:txBody>
            <a:bodyPr wrap="square" rtlCol="0">
              <a:spAutoFit/>
            </a:bodyPr>
            <a:lstStyle/>
            <a:p>
              <a:r>
                <a:rPr lang="en-GB" dirty="0"/>
                <a:t>If plants are being affected by pests…</a:t>
              </a:r>
            </a:p>
          </p:txBody>
        </p:sp>
      </p:grpSp>
      <p:grpSp>
        <p:nvGrpSpPr>
          <p:cNvPr id="18" name="Group 17">
            <a:extLst>
              <a:ext uri="{FF2B5EF4-FFF2-40B4-BE49-F238E27FC236}">
                <a16:creationId xmlns:a16="http://schemas.microsoft.com/office/drawing/2014/main" id="{58135B3C-18A1-33BC-0D69-D76CA7700CCC}"/>
              </a:ext>
            </a:extLst>
          </p:cNvPr>
          <p:cNvGrpSpPr/>
          <p:nvPr/>
        </p:nvGrpSpPr>
        <p:grpSpPr>
          <a:xfrm>
            <a:off x="4226001" y="4395355"/>
            <a:ext cx="2114665" cy="1937899"/>
            <a:chOff x="4226001" y="4395355"/>
            <a:chExt cx="2114665" cy="1937899"/>
          </a:xfrm>
        </p:grpSpPr>
        <p:pic>
          <p:nvPicPr>
            <p:cNvPr id="1028" name="Picture 4" descr="stock photo - Minden Pictures">
              <a:extLst>
                <a:ext uri="{FF2B5EF4-FFF2-40B4-BE49-F238E27FC236}">
                  <a16:creationId xmlns:a16="http://schemas.microsoft.com/office/drawing/2014/main" id="{5F9D82F6-3785-F95F-212D-BF3534AC60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038"/>
            <a:stretch/>
          </p:blipFill>
          <p:spPr bwMode="auto">
            <a:xfrm>
              <a:off x="4226001" y="4781436"/>
              <a:ext cx="1784602" cy="15518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B79598-3781-668A-3BBB-F078F722333A}"/>
                </a:ext>
              </a:extLst>
            </p:cNvPr>
            <p:cNvSpPr txBox="1"/>
            <p:nvPr/>
          </p:nvSpPr>
          <p:spPr>
            <a:xfrm>
              <a:off x="4226001" y="4395355"/>
              <a:ext cx="2114665" cy="369332"/>
            </a:xfrm>
            <a:prstGeom prst="rect">
              <a:avLst/>
            </a:prstGeom>
            <a:noFill/>
          </p:spPr>
          <p:txBody>
            <a:bodyPr wrap="square" rtlCol="0">
              <a:spAutoFit/>
            </a:bodyPr>
            <a:lstStyle/>
            <a:p>
              <a:r>
                <a:rPr lang="en-GB" dirty="0"/>
                <a:t>or disease</a:t>
              </a:r>
            </a:p>
          </p:txBody>
        </p:sp>
      </p:grpSp>
      <p:sp>
        <p:nvSpPr>
          <p:cNvPr id="10" name="Title 1">
            <a:extLst>
              <a:ext uri="{FF2B5EF4-FFF2-40B4-BE49-F238E27FC236}">
                <a16:creationId xmlns:a16="http://schemas.microsoft.com/office/drawing/2014/main" id="{4066D9AB-203E-1DAE-3330-4EA58C35B221}"/>
              </a:ext>
            </a:extLst>
          </p:cNvPr>
          <p:cNvSpPr txBox="1">
            <a:spLocks/>
          </p:cNvSpPr>
          <p:nvPr/>
        </p:nvSpPr>
        <p:spPr>
          <a:xfrm>
            <a:off x="160852" y="1897475"/>
            <a:ext cx="10515600" cy="55298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From satellite images farmers can tell….</a:t>
            </a:r>
          </a:p>
        </p:txBody>
      </p:sp>
      <p:sp>
        <p:nvSpPr>
          <p:cNvPr id="20" name="TextBox 19">
            <a:extLst>
              <a:ext uri="{FF2B5EF4-FFF2-40B4-BE49-F238E27FC236}">
                <a16:creationId xmlns:a16="http://schemas.microsoft.com/office/drawing/2014/main" id="{7422659E-470E-283F-74F8-1C0A49795421}"/>
              </a:ext>
            </a:extLst>
          </p:cNvPr>
          <p:cNvSpPr txBox="1"/>
          <p:nvPr/>
        </p:nvSpPr>
        <p:spPr>
          <a:xfrm>
            <a:off x="6702382" y="4395355"/>
            <a:ext cx="4322562" cy="923330"/>
          </a:xfrm>
          <a:prstGeom prst="rect">
            <a:avLst/>
          </a:prstGeom>
          <a:noFill/>
        </p:spPr>
        <p:txBody>
          <a:bodyPr wrap="square" rtlCol="0">
            <a:spAutoFit/>
          </a:bodyPr>
          <a:lstStyle/>
          <a:p>
            <a:r>
              <a:rPr lang="en-GB" dirty="0"/>
              <a:t>Farmers can then use this information to make an informed decision on what action to take next. </a:t>
            </a:r>
          </a:p>
        </p:txBody>
      </p:sp>
      <p:grpSp>
        <p:nvGrpSpPr>
          <p:cNvPr id="3" name="Group 2">
            <a:extLst>
              <a:ext uri="{FF2B5EF4-FFF2-40B4-BE49-F238E27FC236}">
                <a16:creationId xmlns:a16="http://schemas.microsoft.com/office/drawing/2014/main" id="{21BBA6FB-2D00-0CAE-3C15-DA270C094B60}"/>
              </a:ext>
            </a:extLst>
          </p:cNvPr>
          <p:cNvGrpSpPr/>
          <p:nvPr/>
        </p:nvGrpSpPr>
        <p:grpSpPr>
          <a:xfrm>
            <a:off x="4686982" y="2584673"/>
            <a:ext cx="6337962" cy="1437126"/>
            <a:chOff x="5006453" y="2033760"/>
            <a:chExt cx="6645077" cy="1710966"/>
          </a:xfrm>
        </p:grpSpPr>
        <p:sp>
          <p:nvSpPr>
            <p:cNvPr id="8" name="TextBox 7">
              <a:extLst>
                <a:ext uri="{FF2B5EF4-FFF2-40B4-BE49-F238E27FC236}">
                  <a16:creationId xmlns:a16="http://schemas.microsoft.com/office/drawing/2014/main" id="{D4DA80E6-8C84-251D-58BD-C9E09B06B492}"/>
                </a:ext>
              </a:extLst>
            </p:cNvPr>
            <p:cNvSpPr txBox="1"/>
            <p:nvPr/>
          </p:nvSpPr>
          <p:spPr>
            <a:xfrm>
              <a:off x="7778833" y="2405130"/>
              <a:ext cx="3872697" cy="923330"/>
            </a:xfrm>
            <a:prstGeom prst="rect">
              <a:avLst/>
            </a:prstGeom>
            <a:noFill/>
          </p:spPr>
          <p:txBody>
            <a:bodyPr wrap="square" rtlCol="0">
              <a:spAutoFit/>
            </a:bodyPr>
            <a:lstStyle/>
            <a:p>
              <a:r>
                <a:rPr lang="en-GB" dirty="0"/>
                <a:t>When crops will be ready to harvest (harvest prediction) and how much crop (yield) there will be to harvest.</a:t>
              </a:r>
            </a:p>
          </p:txBody>
        </p:sp>
        <p:pic>
          <p:nvPicPr>
            <p:cNvPr id="9" name="Picture 8" descr="A person standing in a field&#10;&#10;Description automatically generated with low confidence">
              <a:extLst>
                <a:ext uri="{FF2B5EF4-FFF2-40B4-BE49-F238E27FC236}">
                  <a16:creationId xmlns:a16="http://schemas.microsoft.com/office/drawing/2014/main" id="{70C64A68-3545-BBCA-22A0-49FBC47E22E3}"/>
                </a:ext>
              </a:extLst>
            </p:cNvPr>
            <p:cNvPicPr>
              <a:picLocks noChangeAspect="1"/>
            </p:cNvPicPr>
            <p:nvPr/>
          </p:nvPicPr>
          <p:blipFill rotWithShape="1">
            <a:blip r:embed="rId6">
              <a:extLst>
                <a:ext uri="{28A0092B-C50C-407E-A947-70E740481C1C}">
                  <a14:useLocalDpi xmlns:a14="http://schemas.microsoft.com/office/drawing/2010/main" val="0"/>
                </a:ext>
              </a:extLst>
            </a:blip>
            <a:srcRect r="18285"/>
            <a:stretch/>
          </p:blipFill>
          <p:spPr>
            <a:xfrm>
              <a:off x="5006453" y="2033760"/>
              <a:ext cx="2485538" cy="1710966"/>
            </a:xfrm>
            <a:prstGeom prst="rect">
              <a:avLst/>
            </a:prstGeom>
          </p:spPr>
        </p:pic>
      </p:grpSp>
    </p:spTree>
    <p:extLst>
      <p:ext uri="{BB962C8B-B14F-4D97-AF65-F5344CB8AC3E}">
        <p14:creationId xmlns:p14="http://schemas.microsoft.com/office/powerpoint/2010/main" val="37717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CCC44D9B190D4C9D8FF8F1E241FD4D" ma:contentTypeVersion="2" ma:contentTypeDescription="Create a new document." ma:contentTypeScope="" ma:versionID="25bcaab1ebfba6b0025e158273382cfb">
  <xsd:schema xmlns:xsd="http://www.w3.org/2001/XMLSchema" xmlns:xs="http://www.w3.org/2001/XMLSchema" xmlns:p="http://schemas.microsoft.com/office/2006/metadata/properties" xmlns:ns2="15905d2a-9222-4bdf-a857-05473a21174f" targetNamespace="http://schemas.microsoft.com/office/2006/metadata/properties" ma:root="true" ma:fieldsID="1179f6e75e69a492b9836c01f1a2cefc" ns2:_="">
    <xsd:import namespace="15905d2a-9222-4bdf-a857-05473a21174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05d2a-9222-4bdf-a857-05473a2117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10F422-85FF-47B5-940C-4A73ED8BA8FC}">
  <ds:schemaRefs>
    <ds:schemaRef ds:uri="http://schemas.microsoft.com/sharepoint/v3/contenttype/forms"/>
  </ds:schemaRefs>
</ds:datastoreItem>
</file>

<file path=customXml/itemProps2.xml><?xml version="1.0" encoding="utf-8"?>
<ds:datastoreItem xmlns:ds="http://schemas.openxmlformats.org/officeDocument/2006/customXml" ds:itemID="{0A169789-D435-418C-A7B5-ED950F86F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05d2a-9222-4bdf-a857-05473a211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63EBCD-8FB5-4C0F-A14D-B7FFF230C116}">
  <ds:schemaRefs>
    <ds:schemaRef ds:uri="http://schemas.microsoft.com/office/2006/metadata/properties"/>
    <ds:schemaRef ds:uri="http://schemas.microsoft.com/office/infopath/2007/PartnerControls"/>
    <ds:schemaRef ds:uri="62d9749d-04e1-46c0-b89d-7d87aafd29e9"/>
    <ds:schemaRef ds:uri="f3a795e8-c4a6-46dd-bcc3-95a8ce6065a9"/>
  </ds:schemaRefs>
</ds:datastoreItem>
</file>

<file path=docProps/app.xml><?xml version="1.0" encoding="utf-8"?>
<Properties xmlns="http://schemas.openxmlformats.org/officeDocument/2006/extended-properties" xmlns:vt="http://schemas.openxmlformats.org/officeDocument/2006/docPropsVTypes">
  <TotalTime>198</TotalTime>
  <Words>521</Words>
  <Application>Microsoft Office PowerPoint</Application>
  <PresentationFormat>Widescreen</PresentationFormat>
  <Paragraphs>36</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Satellite Imagery</vt:lpstr>
      <vt:lpstr>What are the similarities and differences between these two satellite images?</vt:lpstr>
      <vt:lpstr>Do you have any questions about the pictures?</vt:lpstr>
      <vt:lpstr>PowerPoint Presentation</vt:lpstr>
      <vt:lpstr>PowerPoint Presentation</vt:lpstr>
      <vt:lpstr>What is one challenge you can see with satellite imagery? (click for the answer)</vt:lpstr>
      <vt:lpstr>How can farmers use satellite imagery?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Knight</dc:creator>
  <cp:lastModifiedBy>Fiona Rust</cp:lastModifiedBy>
  <cp:revision>8</cp:revision>
  <dcterms:created xsi:type="dcterms:W3CDTF">2021-01-27T13:02:21Z</dcterms:created>
  <dcterms:modified xsi:type="dcterms:W3CDTF">2023-01-05T16:55:30Z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0x0101007ACCC44D9B190D4C9D8FF8F1E241FD4D</vt:lpwstr>
  </property>
  <property fmtid="{D5CDD505-2E9C-101B-9397-08002B2CF9AE}" pid="3" name="MediaServiceImageTags">
    <vt:lpwstr/>
  </property>
</Properties>
</file>