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82" r:id="rId7"/>
    <p:sldId id="259" r:id="rId8"/>
    <p:sldId id="261" r:id="rId9"/>
    <p:sldId id="260" r:id="rId10"/>
    <p:sldId id="289" r:id="rId11"/>
    <p:sldId id="286" r:id="rId12"/>
    <p:sldId id="262" r:id="rId13"/>
    <p:sldId id="263" r:id="rId14"/>
    <p:sldId id="288" r:id="rId15"/>
    <p:sldId id="287" r:id="rId16"/>
    <p:sldId id="285" r:id="rId17"/>
    <p:sldId id="264" r:id="rId18"/>
    <p:sldId id="281" r:id="rId19"/>
    <p:sldId id="290" r:id="rId20"/>
    <p:sldId id="292" r:id="rId21"/>
    <p:sldId id="291" r:id="rId22"/>
    <p:sldId id="293" r:id="rId23"/>
    <p:sldId id="275" r:id="rId24"/>
    <p:sldId id="295" r:id="rId25"/>
    <p:sldId id="272" r:id="rId26"/>
    <p:sldId id="296" r:id="rId27"/>
    <p:sldId id="297" r:id="rId28"/>
    <p:sldId id="299" r:id="rId29"/>
    <p:sldId id="298" r:id="rId30"/>
    <p:sldId id="294" r:id="rId31"/>
    <p:sldId id="273" r:id="rId32"/>
    <p:sldId id="276"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9F96-DD68-C74A-A6DB-7451AE9FD3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0F7D47-05F4-A549-84B6-A17E3AC59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0CA1FCC-10B5-B043-939E-619BEE164425}"/>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5" name="Footer Placeholder 4">
            <a:extLst>
              <a:ext uri="{FF2B5EF4-FFF2-40B4-BE49-F238E27FC236}">
                <a16:creationId xmlns:a16="http://schemas.microsoft.com/office/drawing/2014/main" id="{97B94772-7C6F-6944-848E-4DC51A368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13E2E-4033-5244-B55A-3F7D6EFC79AB}"/>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287980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C7E7-BD30-764F-AB10-321F439B6F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54C39F-CF16-914C-8F85-29CC3D85E6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05BE1C-C8FF-DE44-85B2-A407BF232B6F}"/>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5" name="Footer Placeholder 4">
            <a:extLst>
              <a:ext uri="{FF2B5EF4-FFF2-40B4-BE49-F238E27FC236}">
                <a16:creationId xmlns:a16="http://schemas.microsoft.com/office/drawing/2014/main" id="{6660B1FF-DF48-A04A-9774-9C56F136E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F595B-E92E-934B-82E7-DA12EF7EC9C5}"/>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76173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60180-579C-2840-8E87-D7AECA2087A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5A928B-08E1-4845-AD6A-0F67C4F869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890CED-6C75-2645-BC17-2607AA2CCA9B}"/>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5" name="Footer Placeholder 4">
            <a:extLst>
              <a:ext uri="{FF2B5EF4-FFF2-40B4-BE49-F238E27FC236}">
                <a16:creationId xmlns:a16="http://schemas.microsoft.com/office/drawing/2014/main" id="{D603CF1C-6144-F742-8E54-CBA0B673E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7CC78-B7C7-2D46-AC71-01BA827D1757}"/>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304121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8AC3-B4F7-2549-8175-FE3F25E010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C7F097-FB9C-874D-8F4F-17C90EB13F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4E9862-5BB9-C94F-A718-615EC4C1305E}"/>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5" name="Footer Placeholder 4">
            <a:extLst>
              <a:ext uri="{FF2B5EF4-FFF2-40B4-BE49-F238E27FC236}">
                <a16:creationId xmlns:a16="http://schemas.microsoft.com/office/drawing/2014/main" id="{8BE21123-897A-6E40-82F0-F3B37A7F1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74947-1F6A-9A49-B800-243C715F95CD}"/>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179226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471-9FC4-474A-8290-8347625642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3C98ED-2D59-CA4A-A8B3-1D76A9D851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7B28AD-9120-B446-BCC6-FF1B570A3710}"/>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5" name="Footer Placeholder 4">
            <a:extLst>
              <a:ext uri="{FF2B5EF4-FFF2-40B4-BE49-F238E27FC236}">
                <a16:creationId xmlns:a16="http://schemas.microsoft.com/office/drawing/2014/main" id="{97A2876F-C1E3-434E-8263-323003EE2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2D215-0782-D249-912B-42068CECDF1F}"/>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364005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7429-75DC-9748-A635-B3ACB09182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04FED0-B976-EF40-9FAD-6A06A01BA8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626F31-329E-6645-8AE0-84752EAF72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809FEE-C174-CD4D-83B2-010FED632144}"/>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6" name="Footer Placeholder 5">
            <a:extLst>
              <a:ext uri="{FF2B5EF4-FFF2-40B4-BE49-F238E27FC236}">
                <a16:creationId xmlns:a16="http://schemas.microsoft.com/office/drawing/2014/main" id="{0453ADD3-8704-3148-9F73-40E08EB32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B17A1-E3CD-A244-A3A2-9E9A9018AA82}"/>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314201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E18E-C207-0B49-9060-0DF0030101C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F60CD0-EDAE-784B-AE46-17D0A85C7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7EF60E-4A3E-0744-823E-AE07D1F88E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CA0071-27B5-FA4C-A03E-F23F4E3070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65BDED-9589-F042-94AC-6C71F2A3E0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80DFCD-4913-3B4A-BA19-1BC33980F5BA}"/>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8" name="Footer Placeholder 7">
            <a:extLst>
              <a:ext uri="{FF2B5EF4-FFF2-40B4-BE49-F238E27FC236}">
                <a16:creationId xmlns:a16="http://schemas.microsoft.com/office/drawing/2014/main" id="{351D972A-8E02-7643-B255-AD327C72A2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E5B3D2-746E-1A4F-BDE6-CA3612FE2D66}"/>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402284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9FC2-E1A2-634F-BA05-660352CBF3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783C271-B6EC-6C4C-AD0C-643CC814AEB1}"/>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4" name="Footer Placeholder 3">
            <a:extLst>
              <a:ext uri="{FF2B5EF4-FFF2-40B4-BE49-F238E27FC236}">
                <a16:creationId xmlns:a16="http://schemas.microsoft.com/office/drawing/2014/main" id="{F8F26E14-8D27-0E41-8D6E-11E62816A0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E1F58-6610-A94D-BDA6-990386203CC2}"/>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153231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6DAE8-AA37-A744-93BE-635A7F10257C}"/>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3" name="Footer Placeholder 2">
            <a:extLst>
              <a:ext uri="{FF2B5EF4-FFF2-40B4-BE49-F238E27FC236}">
                <a16:creationId xmlns:a16="http://schemas.microsoft.com/office/drawing/2014/main" id="{50213786-5925-6B4B-90E0-573BEEA51B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8592B5-5450-A049-8D56-A2D7907A25D2}"/>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303393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6622-5602-134B-A551-1FD2984C5B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8D0E592-5469-8A45-B6A7-A8FBEE5527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42E6764-CBC6-924A-B97B-A3BF29FC2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AF5028-F490-5644-99FE-10334E6A8110}"/>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6" name="Footer Placeholder 5">
            <a:extLst>
              <a:ext uri="{FF2B5EF4-FFF2-40B4-BE49-F238E27FC236}">
                <a16:creationId xmlns:a16="http://schemas.microsoft.com/office/drawing/2014/main" id="{D24693A0-742D-4B40-97CF-431D85970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632A5-C69C-E143-B7A2-59CC34F9BE6E}"/>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338203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601C-61CD-BA48-B554-EF86786327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5E70BB-06EC-2045-BCF2-B794A2324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310F60-0699-9247-ACCE-CD8E79D78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9B5ECD-847A-A149-A9A2-AE0B914136E2}"/>
              </a:ext>
            </a:extLst>
          </p:cNvPr>
          <p:cNvSpPr>
            <a:spLocks noGrp="1"/>
          </p:cNvSpPr>
          <p:nvPr>
            <p:ph type="dt" sz="half" idx="10"/>
          </p:nvPr>
        </p:nvSpPr>
        <p:spPr/>
        <p:txBody>
          <a:bodyPr/>
          <a:lstStyle/>
          <a:p>
            <a:fld id="{7C03C6AC-64E0-1243-A5AD-DC5B9FB597EB}" type="datetimeFigureOut">
              <a:rPr lang="en-US" smtClean="0"/>
              <a:t>6/22/2020</a:t>
            </a:fld>
            <a:endParaRPr lang="en-US"/>
          </a:p>
        </p:txBody>
      </p:sp>
      <p:sp>
        <p:nvSpPr>
          <p:cNvPr id="6" name="Footer Placeholder 5">
            <a:extLst>
              <a:ext uri="{FF2B5EF4-FFF2-40B4-BE49-F238E27FC236}">
                <a16:creationId xmlns:a16="http://schemas.microsoft.com/office/drawing/2014/main" id="{8CA241E5-CCB6-B54E-8EFE-D2B7EA662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2294A-1941-014D-884D-61C77B464382}"/>
              </a:ext>
            </a:extLst>
          </p:cNvPr>
          <p:cNvSpPr>
            <a:spLocks noGrp="1"/>
          </p:cNvSpPr>
          <p:nvPr>
            <p:ph type="sldNum" sz="quarter" idx="12"/>
          </p:nvPr>
        </p:nvSpPr>
        <p:spPr/>
        <p:txBody>
          <a:bodyPr/>
          <a:lstStyle/>
          <a:p>
            <a:fld id="{90AFBE14-BB91-084F-95E2-72AE5B2D38C0}" type="slidenum">
              <a:rPr lang="en-US" smtClean="0"/>
              <a:t>‹#›</a:t>
            </a:fld>
            <a:endParaRPr lang="en-US"/>
          </a:p>
        </p:txBody>
      </p:sp>
    </p:spTree>
    <p:extLst>
      <p:ext uri="{BB962C8B-B14F-4D97-AF65-F5344CB8AC3E}">
        <p14:creationId xmlns:p14="http://schemas.microsoft.com/office/powerpoint/2010/main" val="398842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0B1FF-E24E-C44C-9EC3-B7E9C37FB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706D6-3A31-FE4B-B8C2-8F9A77F22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0AC86D-E3FD-2242-B9E5-EE0C23CF8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3C6AC-64E0-1243-A5AD-DC5B9FB597EB}" type="datetimeFigureOut">
              <a:rPr lang="en-US" smtClean="0"/>
              <a:t>6/22/2020</a:t>
            </a:fld>
            <a:endParaRPr lang="en-US"/>
          </a:p>
        </p:txBody>
      </p:sp>
      <p:sp>
        <p:nvSpPr>
          <p:cNvPr id="5" name="Footer Placeholder 4">
            <a:extLst>
              <a:ext uri="{FF2B5EF4-FFF2-40B4-BE49-F238E27FC236}">
                <a16:creationId xmlns:a16="http://schemas.microsoft.com/office/drawing/2014/main" id="{4835975B-7502-6D4C-9194-2066C39FC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E9FE8-F628-534E-876A-CD57DC02F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FBE14-BB91-084F-95E2-72AE5B2D38C0}" type="slidenum">
              <a:rPr lang="en-US" smtClean="0"/>
              <a:t>‹#›</a:t>
            </a:fld>
            <a:endParaRPr lang="en-US"/>
          </a:p>
        </p:txBody>
      </p:sp>
    </p:spTree>
    <p:extLst>
      <p:ext uri="{BB962C8B-B14F-4D97-AF65-F5344CB8AC3E}">
        <p14:creationId xmlns:p14="http://schemas.microsoft.com/office/powerpoint/2010/main" val="387645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3" y="508000"/>
            <a:ext cx="12187827" cy="6873248"/>
          </a:xfrm>
          <a:prstGeom prst="rect">
            <a:avLst/>
          </a:prstGeom>
        </p:spPr>
      </p:pic>
      <p:sp>
        <p:nvSpPr>
          <p:cNvPr id="2" name="TextBox 1">
            <a:extLst>
              <a:ext uri="{FF2B5EF4-FFF2-40B4-BE49-F238E27FC236}">
                <a16:creationId xmlns:a16="http://schemas.microsoft.com/office/drawing/2014/main" id="{8012FDC9-05A8-3047-A63E-114A2806B23A}"/>
              </a:ext>
            </a:extLst>
          </p:cNvPr>
          <p:cNvSpPr txBox="1"/>
          <p:nvPr/>
        </p:nvSpPr>
        <p:spPr>
          <a:xfrm>
            <a:off x="2648291" y="2530190"/>
            <a:ext cx="6895417" cy="255454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sz="2000" dirty="0">
                <a:latin typeface="Comic Sans MS" panose="030F0702030302020204" pitchFamily="66" charset="0"/>
              </a:rPr>
              <a:t>STARTER:</a:t>
            </a:r>
          </a:p>
          <a:p>
            <a:pPr algn="l"/>
            <a:endParaRPr lang="en-US" sz="2000" dirty="0">
              <a:latin typeface="Comic Sans MS" panose="030F0702030302020204" pitchFamily="66" charset="0"/>
            </a:endParaRPr>
          </a:p>
          <a:p>
            <a:pPr algn="l"/>
            <a:r>
              <a:rPr lang="en-US" sz="2000" dirty="0">
                <a:latin typeface="Comic Sans MS" panose="030F0702030302020204" pitchFamily="66" charset="0"/>
              </a:rPr>
              <a:t>In your groups, see if you can separate your cards into two piles.</a:t>
            </a:r>
          </a:p>
          <a:p>
            <a:pPr algn="l"/>
            <a:endParaRPr lang="en-US" sz="2000" dirty="0">
              <a:latin typeface="Comic Sans MS" panose="030F0702030302020204" pitchFamily="66" charset="0"/>
            </a:endParaRPr>
          </a:p>
          <a:p>
            <a:pPr algn="l"/>
            <a:r>
              <a:rPr lang="en-US" sz="2000" dirty="0">
                <a:latin typeface="Comic Sans MS" panose="030F0702030302020204" pitchFamily="66" charset="0"/>
              </a:rPr>
              <a:t>You will need to justify your choices.   </a:t>
            </a:r>
          </a:p>
          <a:p>
            <a:pPr algn="l"/>
            <a:endParaRPr lang="en-US" sz="2000" dirty="0"/>
          </a:p>
          <a:p>
            <a:pPr algn="l"/>
            <a:endParaRPr lang="cy-GB" sz="2000" dirty="0"/>
          </a:p>
        </p:txBody>
      </p:sp>
      <p:pic>
        <p:nvPicPr>
          <p:cNvPr id="10" name="Picture 9">
            <a:extLst>
              <a:ext uri="{FF2B5EF4-FFF2-40B4-BE49-F238E27FC236}">
                <a16:creationId xmlns:a16="http://schemas.microsoft.com/office/drawing/2014/main" id="{12385D5F-4057-DF4C-BC7B-867C84D6DE85}"/>
              </a:ext>
            </a:extLst>
          </p:cNvPr>
          <p:cNvPicPr>
            <a:picLocks noChangeAspect="1"/>
          </p:cNvPicPr>
          <p:nvPr/>
        </p:nvPicPr>
        <p:blipFill>
          <a:blip r:embed="rId3"/>
          <a:stretch>
            <a:fillRect/>
          </a:stretch>
        </p:blipFill>
        <p:spPr>
          <a:xfrm>
            <a:off x="0" y="10583"/>
            <a:ext cx="1422400" cy="1422400"/>
          </a:xfrm>
          <a:prstGeom prst="rect">
            <a:avLst/>
          </a:prstGeom>
        </p:spPr>
      </p:pic>
      <p:pic>
        <p:nvPicPr>
          <p:cNvPr id="18" name="Picture 17">
            <a:extLst>
              <a:ext uri="{FF2B5EF4-FFF2-40B4-BE49-F238E27FC236}">
                <a16:creationId xmlns:a16="http://schemas.microsoft.com/office/drawing/2014/main" id="{AD4365B3-0060-2D42-BBA7-305A7FD12F13}"/>
              </a:ext>
            </a:extLst>
          </p:cNvPr>
          <p:cNvPicPr>
            <a:picLocks noChangeAspect="1"/>
          </p:cNvPicPr>
          <p:nvPr/>
        </p:nvPicPr>
        <p:blipFill>
          <a:blip r:embed="rId4"/>
          <a:stretch>
            <a:fillRect/>
          </a:stretch>
        </p:blipFill>
        <p:spPr>
          <a:xfrm>
            <a:off x="9956175" y="2237910"/>
            <a:ext cx="1378575" cy="1923496"/>
          </a:xfrm>
          <a:prstGeom prst="rect">
            <a:avLst/>
          </a:prstGeom>
        </p:spPr>
      </p:pic>
      <p:pic>
        <p:nvPicPr>
          <p:cNvPr id="3" name="Picture 2">
            <a:extLst>
              <a:ext uri="{FF2B5EF4-FFF2-40B4-BE49-F238E27FC236}">
                <a16:creationId xmlns:a16="http://schemas.microsoft.com/office/drawing/2014/main" id="{9F743DA9-E1F9-D44E-8A5F-932284A37BDA}"/>
              </a:ext>
            </a:extLst>
          </p:cNvPr>
          <p:cNvPicPr>
            <a:picLocks noChangeAspect="1"/>
          </p:cNvPicPr>
          <p:nvPr/>
        </p:nvPicPr>
        <p:blipFill>
          <a:blip r:embed="rId5"/>
          <a:stretch>
            <a:fillRect/>
          </a:stretch>
        </p:blipFill>
        <p:spPr>
          <a:xfrm>
            <a:off x="1422400" y="0"/>
            <a:ext cx="1422400" cy="1432983"/>
          </a:xfrm>
          <a:prstGeom prst="rect">
            <a:avLst/>
          </a:prstGeom>
        </p:spPr>
      </p:pic>
    </p:spTree>
    <p:extLst>
      <p:ext uri="{BB962C8B-B14F-4D97-AF65-F5344CB8AC3E}">
        <p14:creationId xmlns:p14="http://schemas.microsoft.com/office/powerpoint/2010/main" val="31359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296332" y="1998354"/>
            <a:ext cx="11705167" cy="4573896"/>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296333" y="461077"/>
            <a:ext cx="3683000" cy="46166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sz="2400" b="1" u="sng" dirty="0"/>
              <a:t>P</a:t>
            </a:r>
            <a:r>
              <a:rPr lang="cy-GB" sz="2400" b="1" u="sng" dirty="0"/>
              <a:t>owers of persuasion </a:t>
            </a:r>
            <a:endParaRPr lang="en-US" sz="2400" b="1" u="sng" dirty="0"/>
          </a:p>
        </p:txBody>
      </p:sp>
      <p:sp>
        <p:nvSpPr>
          <p:cNvPr id="4" name="TextBox 3">
            <a:extLst>
              <a:ext uri="{FF2B5EF4-FFF2-40B4-BE49-F238E27FC236}">
                <a16:creationId xmlns:a16="http://schemas.microsoft.com/office/drawing/2014/main" id="{A4551A6E-160C-6C44-9693-237C88C5AE9D}"/>
              </a:ext>
            </a:extLst>
          </p:cNvPr>
          <p:cNvSpPr txBox="1"/>
          <p:nvPr/>
        </p:nvSpPr>
        <p:spPr>
          <a:xfrm>
            <a:off x="635001" y="2344587"/>
            <a:ext cx="11250084" cy="969496"/>
          </a:xfrm>
          <a:prstGeom prst="rect">
            <a:avLst/>
          </a:prstGeom>
          <a:noFill/>
        </p:spPr>
        <p:txBody>
          <a:bodyPr wrap="square" rtlCol="0">
            <a:spAutoFit/>
          </a:bodyPr>
          <a:lstStyle/>
          <a:p>
            <a:pPr algn="l"/>
            <a:r>
              <a:rPr lang="cy-GB" sz="1900" dirty="0"/>
              <a:t>Marketing a product is always very carefully </a:t>
            </a:r>
            <a:r>
              <a:rPr lang="en-US" sz="1900" dirty="0"/>
              <a:t>considered</a:t>
            </a:r>
            <a:r>
              <a:rPr lang="cy-GB" sz="1900" dirty="0"/>
              <a:t>, </a:t>
            </a:r>
            <a:r>
              <a:rPr lang="en-US" sz="1900" dirty="0"/>
              <a:t>from </a:t>
            </a:r>
            <a:r>
              <a:rPr lang="en-US" sz="1900" dirty="0" err="1"/>
              <a:t>colour</a:t>
            </a:r>
            <a:r>
              <a:rPr lang="en-US" sz="1900" dirty="0"/>
              <a:t> and image choices, to logo and slogans, and the material your packaging is made out of.   </a:t>
            </a:r>
            <a:r>
              <a:rPr lang="cy-GB" sz="1900" dirty="0"/>
              <a:t>Let’s start with the text.  Can you remember your persuasive devices...?</a:t>
            </a:r>
            <a:endParaRPr lang="en-US" sz="1900" dirty="0"/>
          </a:p>
        </p:txBody>
      </p:sp>
      <p:pic>
        <p:nvPicPr>
          <p:cNvPr id="24" name="Picture 23">
            <a:extLst>
              <a:ext uri="{FF2B5EF4-FFF2-40B4-BE49-F238E27FC236}">
                <a16:creationId xmlns:a16="http://schemas.microsoft.com/office/drawing/2014/main" id="{369252EE-4174-A446-BDE9-EF0DA0C43593}"/>
              </a:ext>
            </a:extLst>
          </p:cNvPr>
          <p:cNvPicPr>
            <a:picLocks noChangeAspect="1"/>
          </p:cNvPicPr>
          <p:nvPr/>
        </p:nvPicPr>
        <p:blipFill>
          <a:blip r:embed="rId3"/>
          <a:stretch>
            <a:fillRect/>
          </a:stretch>
        </p:blipFill>
        <p:spPr>
          <a:xfrm>
            <a:off x="1084439" y="-1093080"/>
            <a:ext cx="587728" cy="761647"/>
          </a:xfrm>
          <a:prstGeom prst="rect">
            <a:avLst/>
          </a:prstGeom>
        </p:spPr>
      </p:pic>
      <p:pic>
        <p:nvPicPr>
          <p:cNvPr id="27" name="Picture 26">
            <a:extLst>
              <a:ext uri="{FF2B5EF4-FFF2-40B4-BE49-F238E27FC236}">
                <a16:creationId xmlns:a16="http://schemas.microsoft.com/office/drawing/2014/main" id="{653EBDA5-73F7-3F4F-8CAD-55E4534718C5}"/>
              </a:ext>
            </a:extLst>
          </p:cNvPr>
          <p:cNvPicPr>
            <a:picLocks noChangeAspect="1"/>
          </p:cNvPicPr>
          <p:nvPr/>
        </p:nvPicPr>
        <p:blipFill>
          <a:blip r:embed="rId4"/>
          <a:stretch>
            <a:fillRect/>
          </a:stretch>
        </p:blipFill>
        <p:spPr>
          <a:xfrm>
            <a:off x="2825608" y="-1067878"/>
            <a:ext cx="707583" cy="710659"/>
          </a:xfrm>
          <a:prstGeom prst="rect">
            <a:avLst/>
          </a:prstGeom>
        </p:spPr>
      </p:pic>
      <p:pic>
        <p:nvPicPr>
          <p:cNvPr id="30" name="Picture 29">
            <a:extLst>
              <a:ext uri="{FF2B5EF4-FFF2-40B4-BE49-F238E27FC236}">
                <a16:creationId xmlns:a16="http://schemas.microsoft.com/office/drawing/2014/main" id="{BEEA84F2-0596-AD4C-ABC7-94007EBC1A75}"/>
              </a:ext>
            </a:extLst>
          </p:cNvPr>
          <p:cNvPicPr>
            <a:picLocks noChangeAspect="1"/>
          </p:cNvPicPr>
          <p:nvPr/>
        </p:nvPicPr>
        <p:blipFill>
          <a:blip r:embed="rId5"/>
          <a:stretch>
            <a:fillRect/>
          </a:stretch>
        </p:blipFill>
        <p:spPr>
          <a:xfrm>
            <a:off x="10126990" y="163564"/>
            <a:ext cx="1758095" cy="1671226"/>
          </a:xfrm>
          <a:prstGeom prst="rect">
            <a:avLst/>
          </a:prstGeom>
        </p:spPr>
      </p:pic>
    </p:spTree>
    <p:extLst>
      <p:ext uri="{BB962C8B-B14F-4D97-AF65-F5344CB8AC3E}">
        <p14:creationId xmlns:p14="http://schemas.microsoft.com/office/powerpoint/2010/main" val="421605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296333" y="983493"/>
            <a:ext cx="9964582" cy="558875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201083" y="190394"/>
            <a:ext cx="3683000" cy="46166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sz="2400" b="1" u="sng" dirty="0"/>
              <a:t>P</a:t>
            </a:r>
            <a:r>
              <a:rPr lang="cy-GB" sz="2400" b="1" u="sng" dirty="0"/>
              <a:t>owers of persuasion </a:t>
            </a:r>
            <a:endParaRPr lang="en-US" sz="2400" b="1" u="sng" dirty="0"/>
          </a:p>
        </p:txBody>
      </p:sp>
      <p:sp>
        <p:nvSpPr>
          <p:cNvPr id="4" name="TextBox 3">
            <a:extLst>
              <a:ext uri="{FF2B5EF4-FFF2-40B4-BE49-F238E27FC236}">
                <a16:creationId xmlns:a16="http://schemas.microsoft.com/office/drawing/2014/main" id="{A4551A6E-160C-6C44-9693-237C88C5AE9D}"/>
              </a:ext>
            </a:extLst>
          </p:cNvPr>
          <p:cNvSpPr txBox="1"/>
          <p:nvPr/>
        </p:nvSpPr>
        <p:spPr>
          <a:xfrm>
            <a:off x="259663" y="1068706"/>
            <a:ext cx="9847419" cy="969496"/>
          </a:xfrm>
          <a:prstGeom prst="rect">
            <a:avLst/>
          </a:prstGeom>
          <a:noFill/>
        </p:spPr>
        <p:txBody>
          <a:bodyPr wrap="square" rtlCol="0">
            <a:spAutoFit/>
          </a:bodyPr>
          <a:lstStyle/>
          <a:p>
            <a:r>
              <a:rPr lang="cy-GB" sz="1900" dirty="0"/>
              <a:t>Pull out the examples of packaging you have brought with you and have a good look at them.  Which of these devices can you spot? Copy the example onto your post-it and stick it onto the board in the appropriate place.</a:t>
            </a:r>
            <a:endParaRPr lang="en-US" sz="1900" dirty="0"/>
          </a:p>
        </p:txBody>
      </p:sp>
      <p:pic>
        <p:nvPicPr>
          <p:cNvPr id="24" name="Picture 23">
            <a:extLst>
              <a:ext uri="{FF2B5EF4-FFF2-40B4-BE49-F238E27FC236}">
                <a16:creationId xmlns:a16="http://schemas.microsoft.com/office/drawing/2014/main" id="{369252EE-4174-A446-BDE9-EF0DA0C43593}"/>
              </a:ext>
            </a:extLst>
          </p:cNvPr>
          <p:cNvPicPr>
            <a:picLocks noChangeAspect="1"/>
          </p:cNvPicPr>
          <p:nvPr/>
        </p:nvPicPr>
        <p:blipFill>
          <a:blip r:embed="rId3"/>
          <a:stretch>
            <a:fillRect/>
          </a:stretch>
        </p:blipFill>
        <p:spPr>
          <a:xfrm>
            <a:off x="1084439" y="-1093080"/>
            <a:ext cx="587728" cy="761647"/>
          </a:xfrm>
          <a:prstGeom prst="rect">
            <a:avLst/>
          </a:prstGeom>
        </p:spPr>
      </p:pic>
      <p:pic>
        <p:nvPicPr>
          <p:cNvPr id="27" name="Picture 26">
            <a:extLst>
              <a:ext uri="{FF2B5EF4-FFF2-40B4-BE49-F238E27FC236}">
                <a16:creationId xmlns:a16="http://schemas.microsoft.com/office/drawing/2014/main" id="{653EBDA5-73F7-3F4F-8CAD-55E4534718C5}"/>
              </a:ext>
            </a:extLst>
          </p:cNvPr>
          <p:cNvPicPr>
            <a:picLocks noChangeAspect="1"/>
          </p:cNvPicPr>
          <p:nvPr/>
        </p:nvPicPr>
        <p:blipFill>
          <a:blip r:embed="rId4"/>
          <a:stretch>
            <a:fillRect/>
          </a:stretch>
        </p:blipFill>
        <p:spPr>
          <a:xfrm>
            <a:off x="10297583" y="35025"/>
            <a:ext cx="1857747" cy="1865823"/>
          </a:xfrm>
          <a:prstGeom prst="rect">
            <a:avLst/>
          </a:prstGeom>
        </p:spPr>
      </p:pic>
      <p:graphicFrame>
        <p:nvGraphicFramePr>
          <p:cNvPr id="3" name="Table 5">
            <a:extLst>
              <a:ext uri="{FF2B5EF4-FFF2-40B4-BE49-F238E27FC236}">
                <a16:creationId xmlns:a16="http://schemas.microsoft.com/office/drawing/2014/main" id="{440AEF0D-32EC-AF4B-BD47-C306EEECF434}"/>
              </a:ext>
            </a:extLst>
          </p:cNvPr>
          <p:cNvGraphicFramePr>
            <a:graphicFrameLocks noGrp="1"/>
          </p:cNvGraphicFramePr>
          <p:nvPr>
            <p:extLst>
              <p:ext uri="{D42A27DB-BD31-4B8C-83A1-F6EECF244321}">
                <p14:modId xmlns:p14="http://schemas.microsoft.com/office/powerpoint/2010/main" val="1369606097"/>
              </p:ext>
            </p:extLst>
          </p:nvPr>
        </p:nvGraphicFramePr>
        <p:xfrm>
          <a:off x="296333" y="2077247"/>
          <a:ext cx="9964582" cy="4495003"/>
        </p:xfrm>
        <a:graphic>
          <a:graphicData uri="http://schemas.openxmlformats.org/drawingml/2006/table">
            <a:tbl>
              <a:tblPr>
                <a:tableStyleId>{5940675A-B579-460E-94D1-54222C63F5DA}</a:tableStyleId>
              </a:tblPr>
              <a:tblGrid>
                <a:gridCol w="4982291">
                  <a:extLst>
                    <a:ext uri="{9D8B030D-6E8A-4147-A177-3AD203B41FA5}">
                      <a16:colId xmlns:a16="http://schemas.microsoft.com/office/drawing/2014/main" val="3722512956"/>
                    </a:ext>
                  </a:extLst>
                </a:gridCol>
                <a:gridCol w="4982291">
                  <a:extLst>
                    <a:ext uri="{9D8B030D-6E8A-4147-A177-3AD203B41FA5}">
                      <a16:colId xmlns:a16="http://schemas.microsoft.com/office/drawing/2014/main" val="282829011"/>
                    </a:ext>
                  </a:extLst>
                </a:gridCol>
              </a:tblGrid>
              <a:tr h="1076916">
                <a:tc>
                  <a:txBody>
                    <a:bodyPr/>
                    <a:lstStyle/>
                    <a:p>
                      <a:r>
                        <a:rPr lang="cy-GB" dirty="0"/>
                        <a:t>Rhetorical Question </a:t>
                      </a:r>
                    </a:p>
                    <a:p>
                      <a:endParaRPr lang="cy-GB" dirty="0"/>
                    </a:p>
                    <a:p>
                      <a:endParaRPr lang="en-US" dirty="0"/>
                    </a:p>
                  </a:txBody>
                  <a:tcPr/>
                </a:tc>
                <a:tc>
                  <a:txBody>
                    <a:bodyPr/>
                    <a:lstStyle/>
                    <a:p>
                      <a:r>
                        <a:rPr lang="cy-GB" dirty="0"/>
                        <a:t>Alliteration</a:t>
                      </a:r>
                      <a:endParaRPr lang="en-US" dirty="0"/>
                    </a:p>
                  </a:txBody>
                  <a:tcPr/>
                </a:tc>
                <a:extLst>
                  <a:ext uri="{0D108BD9-81ED-4DB2-BD59-A6C34878D82A}">
                    <a16:rowId xmlns:a16="http://schemas.microsoft.com/office/drawing/2014/main" val="3350171575"/>
                  </a:ext>
                </a:extLst>
              </a:tr>
              <a:tr h="1264255">
                <a:tc>
                  <a:txBody>
                    <a:bodyPr/>
                    <a:lstStyle/>
                    <a:p>
                      <a:r>
                        <a:rPr lang="cy-GB" dirty="0"/>
                        <a:t>Tripling/ Rule of three </a:t>
                      </a:r>
                      <a:endParaRPr lang="en-US" dirty="0"/>
                    </a:p>
                  </a:txBody>
                  <a:tcPr/>
                </a:tc>
                <a:tc>
                  <a:txBody>
                    <a:bodyPr/>
                    <a:lstStyle/>
                    <a:p>
                      <a:r>
                        <a:rPr lang="cy-GB" dirty="0"/>
                        <a:t>Powerful adjectives or adverbs</a:t>
                      </a:r>
                      <a:endParaRPr lang="en-US" dirty="0"/>
                    </a:p>
                  </a:txBody>
                  <a:tcPr/>
                </a:tc>
                <a:extLst>
                  <a:ext uri="{0D108BD9-81ED-4DB2-BD59-A6C34878D82A}">
                    <a16:rowId xmlns:a16="http://schemas.microsoft.com/office/drawing/2014/main" val="627074969"/>
                  </a:ext>
                </a:extLst>
              </a:tr>
              <a:tr h="1076916">
                <a:tc>
                  <a:txBody>
                    <a:bodyPr/>
                    <a:lstStyle/>
                    <a:p>
                      <a:r>
                        <a:rPr lang="cy-GB" dirty="0"/>
                        <a:t>Hyperbole/ exaggeration</a:t>
                      </a:r>
                    </a:p>
                    <a:p>
                      <a:endParaRPr lang="cy-GB" dirty="0"/>
                    </a:p>
                    <a:p>
                      <a:endParaRPr lang="en-US" dirty="0"/>
                    </a:p>
                  </a:txBody>
                  <a:tcPr/>
                </a:tc>
                <a:tc>
                  <a:txBody>
                    <a:bodyPr/>
                    <a:lstStyle/>
                    <a:p>
                      <a:r>
                        <a:rPr lang="cy-GB" dirty="0"/>
                        <a:t>Facts and figures</a:t>
                      </a:r>
                      <a:endParaRPr lang="en-US" dirty="0"/>
                    </a:p>
                  </a:txBody>
                  <a:tcPr/>
                </a:tc>
                <a:extLst>
                  <a:ext uri="{0D108BD9-81ED-4DB2-BD59-A6C34878D82A}">
                    <a16:rowId xmlns:a16="http://schemas.microsoft.com/office/drawing/2014/main" val="1665937221"/>
                  </a:ext>
                </a:extLst>
              </a:tr>
              <a:tr h="1076916">
                <a:tc>
                  <a:txBody>
                    <a:bodyPr/>
                    <a:lstStyle/>
                    <a:p>
                      <a:r>
                        <a:rPr lang="cy-GB" dirty="0"/>
                        <a:t>Opinion presented as fact</a:t>
                      </a:r>
                    </a:p>
                    <a:p>
                      <a:endParaRPr lang="cy-GB" dirty="0"/>
                    </a:p>
                    <a:p>
                      <a:endParaRPr lang="en-US" dirty="0"/>
                    </a:p>
                  </a:txBody>
                  <a:tcPr/>
                </a:tc>
                <a:tc>
                  <a:txBody>
                    <a:bodyPr/>
                    <a:lstStyle/>
                    <a:p>
                      <a:r>
                        <a:rPr lang="cy-GB" dirty="0"/>
                        <a:t>Slogan</a:t>
                      </a:r>
                      <a:endParaRPr lang="en-US" dirty="0"/>
                    </a:p>
                  </a:txBody>
                  <a:tcPr/>
                </a:tc>
                <a:extLst>
                  <a:ext uri="{0D108BD9-81ED-4DB2-BD59-A6C34878D82A}">
                    <a16:rowId xmlns:a16="http://schemas.microsoft.com/office/drawing/2014/main" val="3236801575"/>
                  </a:ext>
                </a:extLst>
              </a:tr>
            </a:tbl>
          </a:graphicData>
        </a:graphic>
      </p:graphicFrame>
    </p:spTree>
    <p:extLst>
      <p:ext uri="{BB962C8B-B14F-4D97-AF65-F5344CB8AC3E}">
        <p14:creationId xmlns:p14="http://schemas.microsoft.com/office/powerpoint/2010/main" val="202757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296332" y="1998354"/>
            <a:ext cx="11705167" cy="327779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296333" y="461077"/>
            <a:ext cx="2751668" cy="46166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sz="2400" dirty="0"/>
              <a:t>Product Packaging</a:t>
            </a:r>
          </a:p>
        </p:txBody>
      </p:sp>
      <p:sp>
        <p:nvSpPr>
          <p:cNvPr id="4" name="TextBox 3">
            <a:extLst>
              <a:ext uri="{FF2B5EF4-FFF2-40B4-BE49-F238E27FC236}">
                <a16:creationId xmlns:a16="http://schemas.microsoft.com/office/drawing/2014/main" id="{A4551A6E-160C-6C44-9693-237C88C5AE9D}"/>
              </a:ext>
            </a:extLst>
          </p:cNvPr>
          <p:cNvSpPr txBox="1"/>
          <p:nvPr/>
        </p:nvSpPr>
        <p:spPr>
          <a:xfrm>
            <a:off x="635001" y="2344587"/>
            <a:ext cx="11250084" cy="2139047"/>
          </a:xfrm>
          <a:prstGeom prst="rect">
            <a:avLst/>
          </a:prstGeom>
          <a:noFill/>
        </p:spPr>
        <p:txBody>
          <a:bodyPr wrap="square" rtlCol="0">
            <a:spAutoFit/>
          </a:bodyPr>
          <a:lstStyle/>
          <a:p>
            <a:pPr algn="l"/>
            <a:r>
              <a:rPr lang="cy-GB" sz="1900" dirty="0"/>
              <a:t>The text on your packaging is uber-important! But, it’s not the only thing that can be used to attract your customer and persuade them to buy!  </a:t>
            </a:r>
          </a:p>
          <a:p>
            <a:pPr algn="l"/>
            <a:endParaRPr lang="cy-GB" sz="1900" dirty="0"/>
          </a:p>
          <a:p>
            <a:pPr algn="l"/>
            <a:r>
              <a:rPr lang="cy-GB" sz="1900" dirty="0"/>
              <a:t>What other factors do you think are important when designing packaging?</a:t>
            </a:r>
          </a:p>
          <a:p>
            <a:pPr algn="l"/>
            <a:endParaRPr lang="en-US" sz="1900" dirty="0"/>
          </a:p>
          <a:p>
            <a:pPr algn="l"/>
            <a:endParaRPr lang="en-US" sz="1900" dirty="0"/>
          </a:p>
          <a:p>
            <a:pPr algn="l"/>
            <a:r>
              <a:rPr lang="cy-GB" sz="1900" dirty="0"/>
              <a:t>Now let’s look at a few examples</a:t>
            </a:r>
            <a:r>
              <a:rPr lang="en-US" sz="1900" dirty="0"/>
              <a:t>.  How have each of them tried to attract the</a:t>
            </a:r>
            <a:r>
              <a:rPr lang="cy-GB" sz="1900" dirty="0"/>
              <a:t> consumer</a:t>
            </a:r>
            <a:r>
              <a:rPr lang="en-US" sz="1900" dirty="0"/>
              <a:t>?  </a:t>
            </a:r>
          </a:p>
        </p:txBody>
      </p:sp>
      <p:pic>
        <p:nvPicPr>
          <p:cNvPr id="24" name="Picture 23">
            <a:extLst>
              <a:ext uri="{FF2B5EF4-FFF2-40B4-BE49-F238E27FC236}">
                <a16:creationId xmlns:a16="http://schemas.microsoft.com/office/drawing/2014/main" id="{369252EE-4174-A446-BDE9-EF0DA0C43593}"/>
              </a:ext>
            </a:extLst>
          </p:cNvPr>
          <p:cNvPicPr>
            <a:picLocks noChangeAspect="1"/>
          </p:cNvPicPr>
          <p:nvPr/>
        </p:nvPicPr>
        <p:blipFill>
          <a:blip r:embed="rId3"/>
          <a:stretch>
            <a:fillRect/>
          </a:stretch>
        </p:blipFill>
        <p:spPr>
          <a:xfrm>
            <a:off x="1084439" y="-1093080"/>
            <a:ext cx="587728" cy="761647"/>
          </a:xfrm>
          <a:prstGeom prst="rect">
            <a:avLst/>
          </a:prstGeom>
        </p:spPr>
      </p:pic>
      <p:pic>
        <p:nvPicPr>
          <p:cNvPr id="27" name="Picture 26">
            <a:extLst>
              <a:ext uri="{FF2B5EF4-FFF2-40B4-BE49-F238E27FC236}">
                <a16:creationId xmlns:a16="http://schemas.microsoft.com/office/drawing/2014/main" id="{653EBDA5-73F7-3F4F-8CAD-55E4534718C5}"/>
              </a:ext>
            </a:extLst>
          </p:cNvPr>
          <p:cNvPicPr>
            <a:picLocks noChangeAspect="1"/>
          </p:cNvPicPr>
          <p:nvPr/>
        </p:nvPicPr>
        <p:blipFill>
          <a:blip r:embed="rId4"/>
          <a:stretch>
            <a:fillRect/>
          </a:stretch>
        </p:blipFill>
        <p:spPr>
          <a:xfrm>
            <a:off x="2825608" y="-1067878"/>
            <a:ext cx="707583" cy="710659"/>
          </a:xfrm>
          <a:prstGeom prst="rect">
            <a:avLst/>
          </a:prstGeom>
        </p:spPr>
      </p:pic>
      <p:pic>
        <p:nvPicPr>
          <p:cNvPr id="30" name="Picture 29">
            <a:extLst>
              <a:ext uri="{FF2B5EF4-FFF2-40B4-BE49-F238E27FC236}">
                <a16:creationId xmlns:a16="http://schemas.microsoft.com/office/drawing/2014/main" id="{BEEA84F2-0596-AD4C-ABC7-94007EBC1A75}"/>
              </a:ext>
            </a:extLst>
          </p:cNvPr>
          <p:cNvPicPr>
            <a:picLocks noChangeAspect="1"/>
          </p:cNvPicPr>
          <p:nvPr/>
        </p:nvPicPr>
        <p:blipFill>
          <a:blip r:embed="rId5"/>
          <a:stretch>
            <a:fillRect/>
          </a:stretch>
        </p:blipFill>
        <p:spPr>
          <a:xfrm>
            <a:off x="10126990" y="163564"/>
            <a:ext cx="1758095" cy="1671226"/>
          </a:xfrm>
          <a:prstGeom prst="rect">
            <a:avLst/>
          </a:prstGeom>
        </p:spPr>
      </p:pic>
    </p:spTree>
    <p:extLst>
      <p:ext uri="{BB962C8B-B14F-4D97-AF65-F5344CB8AC3E}">
        <p14:creationId xmlns:p14="http://schemas.microsoft.com/office/powerpoint/2010/main" val="265070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0926C6-4A97-6446-91EF-75533F6E106B}"/>
              </a:ext>
            </a:extLst>
          </p:cNvPr>
          <p:cNvPicPr>
            <a:picLocks noChangeAspect="1"/>
          </p:cNvPicPr>
          <p:nvPr/>
        </p:nvPicPr>
        <p:blipFill>
          <a:blip r:embed="rId2"/>
          <a:stretch>
            <a:fillRect/>
          </a:stretch>
        </p:blipFill>
        <p:spPr>
          <a:xfrm>
            <a:off x="1066800" y="458170"/>
            <a:ext cx="10058400" cy="2780330"/>
          </a:xfrm>
          <a:prstGeom prst="rect">
            <a:avLst/>
          </a:prstGeom>
        </p:spPr>
      </p:pic>
      <p:sp>
        <p:nvSpPr>
          <p:cNvPr id="2" name="TextBox 1">
            <a:extLst>
              <a:ext uri="{FF2B5EF4-FFF2-40B4-BE49-F238E27FC236}">
                <a16:creationId xmlns:a16="http://schemas.microsoft.com/office/drawing/2014/main" id="{E830D021-F434-AD4A-A1CF-C55A42A62BE2}"/>
              </a:ext>
            </a:extLst>
          </p:cNvPr>
          <p:cNvSpPr txBox="1"/>
          <p:nvPr/>
        </p:nvSpPr>
        <p:spPr>
          <a:xfrm>
            <a:off x="268816" y="3537509"/>
            <a:ext cx="11654367"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y-GB" dirty="0">
                <a:solidFill>
                  <a:srgbClr val="FF0000"/>
                </a:solidFill>
                <a:latin typeface="Comic Sans MS" panose="030F0702030302020204" pitchFamily="66" charset="0"/>
              </a:rPr>
              <a:t>Text</a:t>
            </a:r>
            <a:r>
              <a:rPr lang="cy-GB" dirty="0">
                <a:latin typeface="Comic Sans MS" panose="030F0702030302020204" pitchFamily="66" charset="0"/>
              </a:rPr>
              <a:t>: What product information can you find? Why include it?</a:t>
            </a:r>
          </a:p>
          <a:p>
            <a:pPr algn="l"/>
            <a:r>
              <a:rPr lang="cy-GB" dirty="0">
                <a:latin typeface="Comic Sans MS" panose="030F0702030302020204" pitchFamily="66" charset="0"/>
              </a:rPr>
              <a:t>What </a:t>
            </a:r>
            <a:r>
              <a:rPr lang="en-US" dirty="0">
                <a:latin typeface="Comic Sans MS" panose="030F0702030302020204" pitchFamily="66" charset="0"/>
              </a:rPr>
              <a:t>do </a:t>
            </a:r>
            <a:r>
              <a:rPr lang="cy-GB" dirty="0">
                <a:latin typeface="Comic Sans MS" panose="030F0702030302020204" pitchFamily="66" charset="0"/>
              </a:rPr>
              <a:t>you notice about the layout of the text?</a:t>
            </a:r>
            <a:r>
              <a:rPr lang="en-US" dirty="0">
                <a:latin typeface="Comic Sans MS" panose="030F0702030302020204" pitchFamily="66" charset="0"/>
              </a:rPr>
              <a:t> Can you spot any language devices used to persuade you to purchase or to make the text more catchy?</a:t>
            </a:r>
            <a:endParaRPr lang="cy-GB" dirty="0">
              <a:latin typeface="Comic Sans MS" panose="030F0702030302020204" pitchFamily="66" charset="0"/>
            </a:endParaRPr>
          </a:p>
          <a:p>
            <a:pPr algn="l"/>
            <a:endParaRPr lang="cy-GB" dirty="0">
              <a:latin typeface="Comic Sans MS" panose="030F0702030302020204" pitchFamily="66" charset="0"/>
            </a:endParaRPr>
          </a:p>
          <a:p>
            <a:pPr algn="l"/>
            <a:r>
              <a:rPr lang="cy-GB" dirty="0">
                <a:solidFill>
                  <a:schemeClr val="accent5"/>
                </a:solidFill>
                <a:latin typeface="Comic Sans MS" panose="030F0702030302020204" pitchFamily="66" charset="0"/>
              </a:rPr>
              <a:t>Images</a:t>
            </a:r>
            <a:r>
              <a:rPr lang="cy-GB" dirty="0">
                <a:latin typeface="Comic Sans MS" panose="030F0702030302020204" pitchFamily="66" charset="0"/>
              </a:rPr>
              <a:t>: What about the images used?  What do they </a:t>
            </a:r>
            <a:r>
              <a:rPr lang="en-US" dirty="0">
                <a:latin typeface="Comic Sans MS" panose="030F0702030302020204" pitchFamily="66" charset="0"/>
              </a:rPr>
              <a:t>imply</a:t>
            </a:r>
            <a:r>
              <a:rPr lang="cy-GB" dirty="0">
                <a:latin typeface="Comic Sans MS" panose="030F0702030302020204" pitchFamily="66" charset="0"/>
              </a:rPr>
              <a:t> about the product? </a:t>
            </a:r>
          </a:p>
          <a:p>
            <a:pPr algn="l"/>
            <a:endParaRPr lang="cy-GB" dirty="0">
              <a:latin typeface="Comic Sans MS" panose="030F0702030302020204" pitchFamily="66" charset="0"/>
            </a:endParaRPr>
          </a:p>
          <a:p>
            <a:pPr algn="l"/>
            <a:r>
              <a:rPr lang="cy-GB" dirty="0">
                <a:solidFill>
                  <a:schemeClr val="accent6"/>
                </a:solidFill>
                <a:latin typeface="Comic Sans MS" panose="030F0702030302020204" pitchFamily="66" charset="0"/>
              </a:rPr>
              <a:t>Colours</a:t>
            </a:r>
            <a:r>
              <a:rPr lang="cy-GB" dirty="0">
                <a:latin typeface="Comic Sans MS" panose="030F0702030302020204" pitchFamily="66" charset="0"/>
              </a:rPr>
              <a:t>: What do you notice about the colours used?</a:t>
            </a:r>
          </a:p>
          <a:p>
            <a:pPr algn="l"/>
            <a:endParaRPr lang="cy-GB" dirty="0">
              <a:latin typeface="Comic Sans MS" panose="030F0702030302020204" pitchFamily="66" charset="0"/>
            </a:endParaRPr>
          </a:p>
          <a:p>
            <a:pPr algn="l"/>
            <a:r>
              <a:rPr lang="cy-GB" dirty="0">
                <a:solidFill>
                  <a:srgbClr val="7030A0"/>
                </a:solidFill>
                <a:latin typeface="Comic Sans MS" panose="030F0702030302020204" pitchFamily="66" charset="0"/>
              </a:rPr>
              <a:t>Packaging</a:t>
            </a:r>
            <a:r>
              <a:rPr lang="cy-GB" dirty="0">
                <a:latin typeface="Comic Sans MS" panose="030F0702030302020204" pitchFamily="66" charset="0"/>
              </a:rPr>
              <a:t>: What about the packaging itself?  How do the colour, material and shape reinforce ideas about the product? </a:t>
            </a:r>
          </a:p>
        </p:txBody>
      </p:sp>
      <p:pic>
        <p:nvPicPr>
          <p:cNvPr id="3" name="Picture 2">
            <a:extLst>
              <a:ext uri="{FF2B5EF4-FFF2-40B4-BE49-F238E27FC236}">
                <a16:creationId xmlns:a16="http://schemas.microsoft.com/office/drawing/2014/main" id="{8F71044A-9497-7B4C-85E7-3067EBCB3A87}"/>
              </a:ext>
            </a:extLst>
          </p:cNvPr>
          <p:cNvPicPr>
            <a:picLocks noChangeAspect="1"/>
          </p:cNvPicPr>
          <p:nvPr/>
        </p:nvPicPr>
        <p:blipFill>
          <a:blip r:embed="rId3"/>
          <a:stretch>
            <a:fillRect/>
          </a:stretch>
        </p:blipFill>
        <p:spPr>
          <a:xfrm>
            <a:off x="0" y="0"/>
            <a:ext cx="587728" cy="761647"/>
          </a:xfrm>
          <a:prstGeom prst="rect">
            <a:avLst/>
          </a:prstGeom>
        </p:spPr>
      </p:pic>
      <p:pic>
        <p:nvPicPr>
          <p:cNvPr id="7" name="Picture 6">
            <a:extLst>
              <a:ext uri="{FF2B5EF4-FFF2-40B4-BE49-F238E27FC236}">
                <a16:creationId xmlns:a16="http://schemas.microsoft.com/office/drawing/2014/main" id="{8A4DBBAB-23A8-F646-8867-3C0FCFD88711}"/>
              </a:ext>
            </a:extLst>
          </p:cNvPr>
          <p:cNvPicPr>
            <a:picLocks noChangeAspect="1"/>
          </p:cNvPicPr>
          <p:nvPr/>
        </p:nvPicPr>
        <p:blipFill>
          <a:blip r:embed="rId4"/>
          <a:stretch>
            <a:fillRect/>
          </a:stretch>
        </p:blipFill>
        <p:spPr>
          <a:xfrm>
            <a:off x="648687" y="0"/>
            <a:ext cx="836225" cy="839860"/>
          </a:xfrm>
          <a:prstGeom prst="rect">
            <a:avLst/>
          </a:prstGeom>
        </p:spPr>
      </p:pic>
      <p:pic>
        <p:nvPicPr>
          <p:cNvPr id="9" name="Picture 8">
            <a:extLst>
              <a:ext uri="{FF2B5EF4-FFF2-40B4-BE49-F238E27FC236}">
                <a16:creationId xmlns:a16="http://schemas.microsoft.com/office/drawing/2014/main" id="{737A1D14-D7CF-9C4E-A35A-C8E91D9FD4D9}"/>
              </a:ext>
            </a:extLst>
          </p:cNvPr>
          <p:cNvPicPr>
            <a:picLocks noChangeAspect="1"/>
          </p:cNvPicPr>
          <p:nvPr/>
        </p:nvPicPr>
        <p:blipFill>
          <a:blip r:embed="rId5"/>
          <a:stretch>
            <a:fillRect/>
          </a:stretch>
        </p:blipFill>
        <p:spPr>
          <a:xfrm>
            <a:off x="1484912" y="21945"/>
            <a:ext cx="837343" cy="795969"/>
          </a:xfrm>
          <a:prstGeom prst="rect">
            <a:avLst/>
          </a:prstGeom>
        </p:spPr>
      </p:pic>
    </p:spTree>
    <p:extLst>
      <p:ext uri="{BB962C8B-B14F-4D97-AF65-F5344CB8AC3E}">
        <p14:creationId xmlns:p14="http://schemas.microsoft.com/office/powerpoint/2010/main" val="292633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AFE487-0465-EB4A-AA9C-D99BC2B72148}"/>
              </a:ext>
            </a:extLst>
          </p:cNvPr>
          <p:cNvPicPr>
            <a:picLocks noChangeAspect="1"/>
          </p:cNvPicPr>
          <p:nvPr/>
        </p:nvPicPr>
        <p:blipFill>
          <a:blip r:embed="rId2"/>
          <a:stretch>
            <a:fillRect/>
          </a:stretch>
        </p:blipFill>
        <p:spPr>
          <a:xfrm>
            <a:off x="5862108" y="46396"/>
            <a:ext cx="6329892" cy="6551435"/>
          </a:xfrm>
          <a:prstGeom prst="rect">
            <a:avLst/>
          </a:prstGeom>
        </p:spPr>
      </p:pic>
      <p:sp>
        <p:nvSpPr>
          <p:cNvPr id="2" name="TextBox 1">
            <a:extLst>
              <a:ext uri="{FF2B5EF4-FFF2-40B4-BE49-F238E27FC236}">
                <a16:creationId xmlns:a16="http://schemas.microsoft.com/office/drawing/2014/main" id="{E9E2567D-26B6-9D4E-8C1B-1D38B5218648}"/>
              </a:ext>
            </a:extLst>
          </p:cNvPr>
          <p:cNvSpPr txBox="1"/>
          <p:nvPr/>
        </p:nvSpPr>
        <p:spPr>
          <a:xfrm>
            <a:off x="387351" y="718677"/>
            <a:ext cx="5063066" cy="4524315"/>
          </a:xfrm>
          <a:prstGeom prst="rect">
            <a:avLst/>
          </a:prstGeom>
          <a:noFill/>
        </p:spPr>
        <p:txBody>
          <a:bodyPr wrap="square" rtlCol="0">
            <a:spAutoFit/>
          </a:bodyPr>
          <a:lstStyle/>
          <a:p>
            <a:pPr algn="l"/>
            <a:r>
              <a:rPr lang="cy-GB" dirty="0">
                <a:solidFill>
                  <a:srgbClr val="FF0000"/>
                </a:solidFill>
                <a:latin typeface="Comic Sans MS" panose="030F0702030302020204" pitchFamily="66" charset="0"/>
              </a:rPr>
              <a:t>Text</a:t>
            </a:r>
            <a:r>
              <a:rPr lang="cy-GB" dirty="0">
                <a:latin typeface="Comic Sans MS" panose="030F0702030302020204" pitchFamily="66" charset="0"/>
              </a:rPr>
              <a:t>: What product information can you find? Why include it?</a:t>
            </a:r>
          </a:p>
          <a:p>
            <a:pPr algn="l"/>
            <a:r>
              <a:rPr lang="cy-GB" dirty="0">
                <a:latin typeface="Comic Sans MS" panose="030F0702030302020204" pitchFamily="66" charset="0"/>
              </a:rPr>
              <a:t>What </a:t>
            </a:r>
            <a:r>
              <a:rPr lang="en-US" dirty="0">
                <a:latin typeface="Comic Sans MS" panose="030F0702030302020204" pitchFamily="66" charset="0"/>
              </a:rPr>
              <a:t>do </a:t>
            </a:r>
            <a:r>
              <a:rPr lang="cy-GB" dirty="0">
                <a:latin typeface="Comic Sans MS" panose="030F0702030302020204" pitchFamily="66" charset="0"/>
              </a:rPr>
              <a:t>you notice about the layout of the text?</a:t>
            </a:r>
            <a:r>
              <a:rPr lang="en-US" dirty="0">
                <a:latin typeface="Comic Sans MS" panose="030F0702030302020204" pitchFamily="66" charset="0"/>
              </a:rPr>
              <a:t> Can you spot any language devices used to persuade you to purchase or to make the text more catchy?</a:t>
            </a:r>
            <a:endParaRPr lang="cy-GB" dirty="0">
              <a:latin typeface="Comic Sans MS" panose="030F0702030302020204" pitchFamily="66" charset="0"/>
            </a:endParaRPr>
          </a:p>
          <a:p>
            <a:pPr algn="l"/>
            <a:endParaRPr lang="cy-GB" dirty="0">
              <a:latin typeface="Comic Sans MS" panose="030F0702030302020204" pitchFamily="66" charset="0"/>
            </a:endParaRPr>
          </a:p>
          <a:p>
            <a:pPr algn="l"/>
            <a:r>
              <a:rPr lang="cy-GB" dirty="0">
                <a:solidFill>
                  <a:schemeClr val="accent5"/>
                </a:solidFill>
                <a:latin typeface="Comic Sans MS" panose="030F0702030302020204" pitchFamily="66" charset="0"/>
              </a:rPr>
              <a:t>Images</a:t>
            </a:r>
            <a:r>
              <a:rPr lang="cy-GB" dirty="0">
                <a:latin typeface="Comic Sans MS" panose="030F0702030302020204" pitchFamily="66" charset="0"/>
              </a:rPr>
              <a:t>: What about the images used?  What do they </a:t>
            </a:r>
            <a:r>
              <a:rPr lang="en-US" dirty="0">
                <a:latin typeface="Comic Sans MS" panose="030F0702030302020204" pitchFamily="66" charset="0"/>
              </a:rPr>
              <a:t>imply</a:t>
            </a:r>
            <a:r>
              <a:rPr lang="cy-GB" dirty="0">
                <a:latin typeface="Comic Sans MS" panose="030F0702030302020204" pitchFamily="66" charset="0"/>
              </a:rPr>
              <a:t> about the product? </a:t>
            </a:r>
          </a:p>
          <a:p>
            <a:pPr algn="l"/>
            <a:endParaRPr lang="cy-GB" dirty="0">
              <a:latin typeface="Comic Sans MS" panose="030F0702030302020204" pitchFamily="66" charset="0"/>
            </a:endParaRPr>
          </a:p>
          <a:p>
            <a:pPr algn="l"/>
            <a:r>
              <a:rPr lang="cy-GB" dirty="0">
                <a:solidFill>
                  <a:schemeClr val="accent6"/>
                </a:solidFill>
                <a:latin typeface="Comic Sans MS" panose="030F0702030302020204" pitchFamily="66" charset="0"/>
              </a:rPr>
              <a:t>Colours</a:t>
            </a:r>
            <a:r>
              <a:rPr lang="cy-GB" dirty="0">
                <a:latin typeface="Comic Sans MS" panose="030F0702030302020204" pitchFamily="66" charset="0"/>
              </a:rPr>
              <a:t>: What do you notice about the colours used?</a:t>
            </a:r>
          </a:p>
          <a:p>
            <a:pPr algn="l"/>
            <a:endParaRPr lang="cy-GB" dirty="0">
              <a:latin typeface="Comic Sans MS" panose="030F0702030302020204" pitchFamily="66" charset="0"/>
            </a:endParaRPr>
          </a:p>
          <a:p>
            <a:pPr algn="l"/>
            <a:r>
              <a:rPr lang="cy-GB" dirty="0">
                <a:solidFill>
                  <a:srgbClr val="7030A0"/>
                </a:solidFill>
                <a:latin typeface="Comic Sans MS" panose="030F0702030302020204" pitchFamily="66" charset="0"/>
              </a:rPr>
              <a:t>Packaging</a:t>
            </a:r>
            <a:r>
              <a:rPr lang="cy-GB" dirty="0">
                <a:latin typeface="Comic Sans MS" panose="030F0702030302020204" pitchFamily="66" charset="0"/>
              </a:rPr>
              <a:t>: What about the packaging itself?  How do the colour, material and shape reinforce ideas about the product? </a:t>
            </a:r>
          </a:p>
        </p:txBody>
      </p:sp>
      <p:sp>
        <p:nvSpPr>
          <p:cNvPr id="3" name="TextBox 2">
            <a:extLst>
              <a:ext uri="{FF2B5EF4-FFF2-40B4-BE49-F238E27FC236}">
                <a16:creationId xmlns:a16="http://schemas.microsoft.com/office/drawing/2014/main" id="{8C32E4D1-5D5A-364C-A4C8-78642574E063}"/>
              </a:ext>
            </a:extLst>
          </p:cNvPr>
          <p:cNvSpPr txBox="1"/>
          <p:nvPr/>
        </p:nvSpPr>
        <p:spPr>
          <a:xfrm>
            <a:off x="5181600" y="2514600"/>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E8EF9303-1109-8745-B40F-39967E4322C6}"/>
              </a:ext>
            </a:extLst>
          </p:cNvPr>
          <p:cNvSpPr txBox="1"/>
          <p:nvPr/>
        </p:nvSpPr>
        <p:spPr>
          <a:xfrm>
            <a:off x="1098550" y="5842361"/>
            <a:ext cx="4454525" cy="646331"/>
          </a:xfrm>
          <a:prstGeom prst="rect">
            <a:avLst/>
          </a:prstGeom>
          <a:noFill/>
        </p:spPr>
        <p:txBody>
          <a:bodyPr wrap="square" rtlCol="0">
            <a:spAutoFit/>
          </a:bodyPr>
          <a:lstStyle/>
          <a:p>
            <a:pPr algn="l"/>
            <a:r>
              <a:rPr lang="en-US" b="1" i="1" dirty="0"/>
              <a:t>Thin slices of </a:t>
            </a:r>
            <a:r>
              <a:rPr lang="cy-GB" b="1" i="1" dirty="0"/>
              <a:t>100% prime Welsh beef, delicately seasoned and air-dried.</a:t>
            </a:r>
            <a:endParaRPr lang="en-US" b="1" i="1" dirty="0"/>
          </a:p>
        </p:txBody>
      </p:sp>
      <p:cxnSp>
        <p:nvCxnSpPr>
          <p:cNvPr id="6" name="Straight Arrow Connector 5">
            <a:extLst>
              <a:ext uri="{FF2B5EF4-FFF2-40B4-BE49-F238E27FC236}">
                <a16:creationId xmlns:a16="http://schemas.microsoft.com/office/drawing/2014/main" id="{B3D9ABCD-A580-7147-B427-E4BBB0427B20}"/>
              </a:ext>
            </a:extLst>
          </p:cNvPr>
          <p:cNvCxnSpPr>
            <a:cxnSpLocks/>
          </p:cNvCxnSpPr>
          <p:nvPr/>
        </p:nvCxnSpPr>
        <p:spPr>
          <a:xfrm flipV="1">
            <a:off x="4739217" y="5491277"/>
            <a:ext cx="1936750" cy="581734"/>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4810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507B4-993F-114E-AEE4-DFC80F2948E6}"/>
              </a:ext>
            </a:extLst>
          </p:cNvPr>
          <p:cNvPicPr>
            <a:picLocks noChangeAspect="1"/>
          </p:cNvPicPr>
          <p:nvPr/>
        </p:nvPicPr>
        <p:blipFill>
          <a:blip r:embed="rId2"/>
          <a:stretch>
            <a:fillRect/>
          </a:stretch>
        </p:blipFill>
        <p:spPr>
          <a:xfrm>
            <a:off x="7092621" y="568777"/>
            <a:ext cx="5197074" cy="6289223"/>
          </a:xfrm>
          <a:prstGeom prst="rect">
            <a:avLst/>
          </a:prstGeom>
        </p:spPr>
      </p:pic>
      <p:sp>
        <p:nvSpPr>
          <p:cNvPr id="2" name="TextBox 1">
            <a:extLst>
              <a:ext uri="{FF2B5EF4-FFF2-40B4-BE49-F238E27FC236}">
                <a16:creationId xmlns:a16="http://schemas.microsoft.com/office/drawing/2014/main" id="{B1A925DB-60B4-6346-970B-95223BD707E9}"/>
              </a:ext>
            </a:extLst>
          </p:cNvPr>
          <p:cNvSpPr txBox="1"/>
          <p:nvPr/>
        </p:nvSpPr>
        <p:spPr>
          <a:xfrm>
            <a:off x="206704" y="1549674"/>
            <a:ext cx="664567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y-GB" dirty="0">
                <a:solidFill>
                  <a:srgbClr val="FF0000"/>
                </a:solidFill>
                <a:latin typeface="Comic Sans MS" panose="030F0702030302020204" pitchFamily="66" charset="0"/>
              </a:rPr>
              <a:t>Text</a:t>
            </a:r>
            <a:r>
              <a:rPr lang="cy-GB" dirty="0">
                <a:latin typeface="Comic Sans MS" panose="030F0702030302020204" pitchFamily="66" charset="0"/>
              </a:rPr>
              <a:t>: What product information can you find? Why include it?</a:t>
            </a:r>
          </a:p>
          <a:p>
            <a:pPr algn="l"/>
            <a:r>
              <a:rPr lang="cy-GB" dirty="0">
                <a:latin typeface="Comic Sans MS" panose="030F0702030302020204" pitchFamily="66" charset="0"/>
              </a:rPr>
              <a:t>What </a:t>
            </a:r>
            <a:r>
              <a:rPr lang="en-US" dirty="0">
                <a:latin typeface="Comic Sans MS" panose="030F0702030302020204" pitchFamily="66" charset="0"/>
              </a:rPr>
              <a:t>do </a:t>
            </a:r>
            <a:r>
              <a:rPr lang="cy-GB" dirty="0">
                <a:latin typeface="Comic Sans MS" panose="030F0702030302020204" pitchFamily="66" charset="0"/>
              </a:rPr>
              <a:t>you notice about the layout of the text?</a:t>
            </a:r>
            <a:r>
              <a:rPr lang="en-US" dirty="0">
                <a:latin typeface="Comic Sans MS" panose="030F0702030302020204" pitchFamily="66" charset="0"/>
              </a:rPr>
              <a:t> Can you spot any language devices used to persuade you to purchase or to make the text more catchy?</a:t>
            </a:r>
            <a:endParaRPr lang="cy-GB" dirty="0">
              <a:latin typeface="Comic Sans MS" panose="030F0702030302020204" pitchFamily="66" charset="0"/>
            </a:endParaRPr>
          </a:p>
          <a:p>
            <a:pPr algn="l"/>
            <a:endParaRPr lang="cy-GB" dirty="0">
              <a:latin typeface="Comic Sans MS" panose="030F0702030302020204" pitchFamily="66" charset="0"/>
            </a:endParaRPr>
          </a:p>
          <a:p>
            <a:pPr algn="l"/>
            <a:r>
              <a:rPr lang="cy-GB" dirty="0">
                <a:solidFill>
                  <a:schemeClr val="accent5"/>
                </a:solidFill>
                <a:latin typeface="Comic Sans MS" panose="030F0702030302020204" pitchFamily="66" charset="0"/>
              </a:rPr>
              <a:t>Images</a:t>
            </a:r>
            <a:r>
              <a:rPr lang="cy-GB" dirty="0">
                <a:latin typeface="Comic Sans MS" panose="030F0702030302020204" pitchFamily="66" charset="0"/>
              </a:rPr>
              <a:t>: What about the images used?  What do they </a:t>
            </a:r>
            <a:r>
              <a:rPr lang="en-US" dirty="0">
                <a:latin typeface="Comic Sans MS" panose="030F0702030302020204" pitchFamily="66" charset="0"/>
              </a:rPr>
              <a:t>imply</a:t>
            </a:r>
            <a:r>
              <a:rPr lang="cy-GB" dirty="0">
                <a:latin typeface="Comic Sans MS" panose="030F0702030302020204" pitchFamily="66" charset="0"/>
              </a:rPr>
              <a:t> about the product? </a:t>
            </a:r>
          </a:p>
          <a:p>
            <a:pPr algn="l"/>
            <a:endParaRPr lang="cy-GB" dirty="0">
              <a:latin typeface="Comic Sans MS" panose="030F0702030302020204" pitchFamily="66" charset="0"/>
            </a:endParaRPr>
          </a:p>
          <a:p>
            <a:pPr algn="l"/>
            <a:r>
              <a:rPr lang="cy-GB" dirty="0">
                <a:solidFill>
                  <a:schemeClr val="accent6"/>
                </a:solidFill>
                <a:latin typeface="Comic Sans MS" panose="030F0702030302020204" pitchFamily="66" charset="0"/>
              </a:rPr>
              <a:t>Colours</a:t>
            </a:r>
            <a:r>
              <a:rPr lang="cy-GB" dirty="0">
                <a:latin typeface="Comic Sans MS" panose="030F0702030302020204" pitchFamily="66" charset="0"/>
              </a:rPr>
              <a:t>: What do you notice about the colours used?</a:t>
            </a:r>
          </a:p>
          <a:p>
            <a:pPr algn="l"/>
            <a:endParaRPr lang="cy-GB" dirty="0">
              <a:latin typeface="Comic Sans MS" panose="030F0702030302020204" pitchFamily="66" charset="0"/>
            </a:endParaRPr>
          </a:p>
          <a:p>
            <a:pPr algn="l"/>
            <a:r>
              <a:rPr lang="cy-GB" dirty="0">
                <a:solidFill>
                  <a:srgbClr val="7030A0"/>
                </a:solidFill>
                <a:latin typeface="Comic Sans MS" panose="030F0702030302020204" pitchFamily="66" charset="0"/>
              </a:rPr>
              <a:t>Packaging</a:t>
            </a:r>
            <a:r>
              <a:rPr lang="cy-GB" dirty="0">
                <a:latin typeface="Comic Sans MS" panose="030F0702030302020204" pitchFamily="66" charset="0"/>
              </a:rPr>
              <a:t>: What about the packaging itself?  How do the colour, material and shape reinforce ideas about the product? </a:t>
            </a:r>
          </a:p>
        </p:txBody>
      </p:sp>
      <p:cxnSp>
        <p:nvCxnSpPr>
          <p:cNvPr id="3" name="Straight Arrow Connector 2">
            <a:extLst>
              <a:ext uri="{FF2B5EF4-FFF2-40B4-BE49-F238E27FC236}">
                <a16:creationId xmlns:a16="http://schemas.microsoft.com/office/drawing/2014/main" id="{B419FCED-44C4-8E41-8F83-E6B74F93B98E}"/>
              </a:ext>
            </a:extLst>
          </p:cNvPr>
          <p:cNvCxnSpPr>
            <a:cxnSpLocks/>
          </p:cNvCxnSpPr>
          <p:nvPr/>
        </p:nvCxnSpPr>
        <p:spPr>
          <a:xfrm>
            <a:off x="6572250" y="2857226"/>
            <a:ext cx="1873250" cy="1397274"/>
          </a:xfrm>
          <a:prstGeom prst="straightConnector1">
            <a:avLst/>
          </a:prstGeom>
          <a:ln>
            <a:solidFill>
              <a:srgbClr val="C0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DD0CE0FF-D592-214E-8A78-1DB656590C50}"/>
              </a:ext>
            </a:extLst>
          </p:cNvPr>
          <p:cNvSpPr/>
          <p:nvPr/>
        </p:nvSpPr>
        <p:spPr>
          <a:xfrm>
            <a:off x="8445500" y="3144611"/>
            <a:ext cx="2353733" cy="18774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DA404077-6965-7241-B4A8-2700AAFB2B88}"/>
              </a:ext>
            </a:extLst>
          </p:cNvPr>
          <p:cNvCxnSpPr>
            <a:cxnSpLocks/>
          </p:cNvCxnSpPr>
          <p:nvPr/>
        </p:nvCxnSpPr>
        <p:spPr>
          <a:xfrm flipV="1">
            <a:off x="6720417" y="1877483"/>
            <a:ext cx="2169583" cy="651934"/>
          </a:xfrm>
          <a:prstGeom prst="straightConnector1">
            <a:avLst/>
          </a:prstGeom>
          <a:ln>
            <a:solidFill>
              <a:srgbClr val="C0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06F9B79E-A47B-0944-A706-E5124B939F91}"/>
              </a:ext>
            </a:extLst>
          </p:cNvPr>
          <p:cNvSpPr txBox="1"/>
          <p:nvPr/>
        </p:nvSpPr>
        <p:spPr>
          <a:xfrm>
            <a:off x="6852380" y="199445"/>
            <a:ext cx="5672666" cy="369332"/>
          </a:xfrm>
          <a:prstGeom prst="rect">
            <a:avLst/>
          </a:prstGeom>
          <a:noFill/>
        </p:spPr>
        <p:txBody>
          <a:bodyPr wrap="square" rtlCol="0">
            <a:spAutoFit/>
          </a:bodyPr>
          <a:lstStyle/>
          <a:p>
            <a:pPr algn="l"/>
            <a:r>
              <a:rPr lang="cy-GB" i="1" dirty="0"/>
              <a:t>Blas y Tir roughly translates as ‘flavour of the land’. </a:t>
            </a:r>
            <a:endParaRPr lang="en-US" i="1" dirty="0"/>
          </a:p>
        </p:txBody>
      </p:sp>
      <p:cxnSp>
        <p:nvCxnSpPr>
          <p:cNvPr id="21" name="Straight Arrow Connector 20">
            <a:extLst>
              <a:ext uri="{FF2B5EF4-FFF2-40B4-BE49-F238E27FC236}">
                <a16:creationId xmlns:a16="http://schemas.microsoft.com/office/drawing/2014/main" id="{B47A46FD-1498-4240-9575-B79279712FEF}"/>
              </a:ext>
            </a:extLst>
          </p:cNvPr>
          <p:cNvCxnSpPr>
            <a:cxnSpLocks/>
          </p:cNvCxnSpPr>
          <p:nvPr/>
        </p:nvCxnSpPr>
        <p:spPr>
          <a:xfrm>
            <a:off x="9323917" y="465667"/>
            <a:ext cx="364796" cy="718304"/>
          </a:xfrm>
          <a:prstGeom prst="straightConnector1">
            <a:avLst/>
          </a:prstGeom>
          <a:ln>
            <a:solidFill>
              <a:srgbClr val="C00000"/>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638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A81585-F6DB-0649-AFC1-0B74527B3FA6}"/>
              </a:ext>
            </a:extLst>
          </p:cNvPr>
          <p:cNvSpPr txBox="1"/>
          <p:nvPr/>
        </p:nvSpPr>
        <p:spPr>
          <a:xfrm>
            <a:off x="206704" y="230013"/>
            <a:ext cx="11572546" cy="369332"/>
          </a:xfrm>
          <a:prstGeom prst="rect">
            <a:avLst/>
          </a:prstGeom>
          <a:noFill/>
        </p:spPr>
        <p:txBody>
          <a:bodyPr wrap="square" rtlCol="0">
            <a:spAutoFit/>
          </a:bodyPr>
          <a:lstStyle/>
          <a:p>
            <a:pPr algn="l"/>
            <a:r>
              <a:rPr lang="cy-GB" b="1" dirty="0"/>
              <a:t>In pairs, choose two examples of packaging from your table. Have a go at analysing it. Use the table to guide you. </a:t>
            </a:r>
            <a:endParaRPr lang="en-US" b="1" dirty="0"/>
          </a:p>
        </p:txBody>
      </p:sp>
      <p:graphicFrame>
        <p:nvGraphicFramePr>
          <p:cNvPr id="6" name="Table 6">
            <a:extLst>
              <a:ext uri="{FF2B5EF4-FFF2-40B4-BE49-F238E27FC236}">
                <a16:creationId xmlns:a16="http://schemas.microsoft.com/office/drawing/2014/main" id="{E4656092-524B-784A-BB9D-162AF9757543}"/>
              </a:ext>
            </a:extLst>
          </p:cNvPr>
          <p:cNvGraphicFramePr>
            <a:graphicFrameLocks noGrp="1"/>
          </p:cNvGraphicFramePr>
          <p:nvPr>
            <p:extLst>
              <p:ext uri="{D42A27DB-BD31-4B8C-83A1-F6EECF244321}">
                <p14:modId xmlns:p14="http://schemas.microsoft.com/office/powerpoint/2010/main" val="163718077"/>
              </p:ext>
            </p:extLst>
          </p:nvPr>
        </p:nvGraphicFramePr>
        <p:xfrm>
          <a:off x="206703" y="1058331"/>
          <a:ext cx="11773630" cy="5651502"/>
        </p:xfrm>
        <a:graphic>
          <a:graphicData uri="http://schemas.openxmlformats.org/drawingml/2006/table">
            <a:tbl>
              <a:tblPr firstRow="1">
                <a:tableStyleId>{616DA210-FB5B-4158-B5E0-FEB733F419BA}</a:tableStyleId>
              </a:tblPr>
              <a:tblGrid>
                <a:gridCol w="2354726">
                  <a:extLst>
                    <a:ext uri="{9D8B030D-6E8A-4147-A177-3AD203B41FA5}">
                      <a16:colId xmlns:a16="http://schemas.microsoft.com/office/drawing/2014/main" val="2642035171"/>
                    </a:ext>
                  </a:extLst>
                </a:gridCol>
                <a:gridCol w="2354726">
                  <a:extLst>
                    <a:ext uri="{9D8B030D-6E8A-4147-A177-3AD203B41FA5}">
                      <a16:colId xmlns:a16="http://schemas.microsoft.com/office/drawing/2014/main" val="1207575406"/>
                    </a:ext>
                  </a:extLst>
                </a:gridCol>
                <a:gridCol w="2354726">
                  <a:extLst>
                    <a:ext uri="{9D8B030D-6E8A-4147-A177-3AD203B41FA5}">
                      <a16:colId xmlns:a16="http://schemas.microsoft.com/office/drawing/2014/main" val="1786187897"/>
                    </a:ext>
                  </a:extLst>
                </a:gridCol>
                <a:gridCol w="2354726">
                  <a:extLst>
                    <a:ext uri="{9D8B030D-6E8A-4147-A177-3AD203B41FA5}">
                      <a16:colId xmlns:a16="http://schemas.microsoft.com/office/drawing/2014/main" val="3587649601"/>
                    </a:ext>
                  </a:extLst>
                </a:gridCol>
                <a:gridCol w="2354726">
                  <a:extLst>
                    <a:ext uri="{9D8B030D-6E8A-4147-A177-3AD203B41FA5}">
                      <a16:colId xmlns:a16="http://schemas.microsoft.com/office/drawing/2014/main" val="3410820620"/>
                    </a:ext>
                  </a:extLst>
                </a:gridCol>
              </a:tblGrid>
              <a:tr h="2324786">
                <a:tc>
                  <a:txBody>
                    <a:bodyPr/>
                    <a:lstStyle/>
                    <a:p>
                      <a:r>
                        <a:rPr lang="cy-GB" dirty="0"/>
                        <a:t>Product Name</a:t>
                      </a:r>
                      <a:endParaRPr lang="en-US" dirty="0"/>
                    </a:p>
                  </a:txBody>
                  <a:tcPr/>
                </a:tc>
                <a:tc>
                  <a:txBody>
                    <a:bodyPr/>
                    <a:lstStyle/>
                    <a:p>
                      <a:pPr algn="l"/>
                      <a:r>
                        <a:rPr lang="cy-GB" sz="1400" b="0" dirty="0">
                          <a:solidFill>
                            <a:srgbClr val="FF0000"/>
                          </a:solidFill>
                          <a:latin typeface="+mn-lt"/>
                        </a:rPr>
                        <a:t>Text</a:t>
                      </a:r>
                      <a:r>
                        <a:rPr lang="cy-GB" sz="1400" b="0" dirty="0">
                          <a:latin typeface="+mn-lt"/>
                        </a:rPr>
                        <a:t>: What product information can you find? Why include it?</a:t>
                      </a:r>
                    </a:p>
                    <a:p>
                      <a:pPr algn="l"/>
                      <a:r>
                        <a:rPr lang="cy-GB" sz="1400" b="0" dirty="0">
                          <a:latin typeface="+mn-lt"/>
                        </a:rPr>
                        <a:t>What </a:t>
                      </a:r>
                      <a:r>
                        <a:rPr lang="en-US" sz="1400" b="0" dirty="0">
                          <a:latin typeface="+mn-lt"/>
                        </a:rPr>
                        <a:t>do </a:t>
                      </a:r>
                      <a:r>
                        <a:rPr lang="cy-GB" sz="1400" b="0" dirty="0">
                          <a:latin typeface="+mn-lt"/>
                        </a:rPr>
                        <a:t>you notice about the layout of the text?</a:t>
                      </a:r>
                      <a:r>
                        <a:rPr lang="en-US" sz="1400" b="0" dirty="0">
                          <a:latin typeface="+mn-lt"/>
                        </a:rPr>
                        <a:t> Can you spot any language devices used to persuade you to purchase or to make the text more catchy?</a:t>
                      </a:r>
                    </a:p>
                  </a:txBody>
                  <a:tcPr/>
                </a:tc>
                <a:tc>
                  <a:txBody>
                    <a:bodyPr/>
                    <a:lstStyle/>
                    <a:p>
                      <a:pPr algn="l"/>
                      <a:r>
                        <a:rPr lang="cy-GB" sz="1400" b="0" dirty="0">
                          <a:solidFill>
                            <a:schemeClr val="accent5"/>
                          </a:solidFill>
                          <a:latin typeface="+mn-lt"/>
                        </a:rPr>
                        <a:t>Images</a:t>
                      </a:r>
                      <a:r>
                        <a:rPr lang="cy-GB" sz="1400" b="0" dirty="0">
                          <a:latin typeface="+mn-lt"/>
                        </a:rPr>
                        <a:t>: What about the images used?  What do they </a:t>
                      </a:r>
                      <a:r>
                        <a:rPr lang="en-US" sz="1400" b="0" dirty="0">
                          <a:latin typeface="+mn-lt"/>
                        </a:rPr>
                        <a:t>imply</a:t>
                      </a:r>
                      <a:r>
                        <a:rPr lang="cy-GB" sz="1400" b="0" dirty="0">
                          <a:latin typeface="+mn-lt"/>
                        </a:rPr>
                        <a:t> about the product? </a:t>
                      </a:r>
                    </a:p>
                  </a:txBody>
                  <a:tcPr/>
                </a:tc>
                <a:tc>
                  <a:txBody>
                    <a:bodyPr/>
                    <a:lstStyle/>
                    <a:p>
                      <a:r>
                        <a:rPr lang="cy-GB" sz="1400" b="0" dirty="0">
                          <a:solidFill>
                            <a:schemeClr val="accent6"/>
                          </a:solidFill>
                          <a:latin typeface="+mn-lt"/>
                        </a:rPr>
                        <a:t>Colours</a:t>
                      </a:r>
                      <a:r>
                        <a:rPr lang="cy-GB" sz="1400" b="0" dirty="0">
                          <a:latin typeface="+mn-lt"/>
                        </a:rPr>
                        <a:t>: What do you notice about the colours used?</a:t>
                      </a:r>
                      <a:endParaRPr lang="en-US" sz="1400" b="0" dirty="0">
                        <a:latin typeface="+mn-lt"/>
                      </a:endParaRPr>
                    </a:p>
                  </a:txBody>
                  <a:tcPr/>
                </a:tc>
                <a:tc>
                  <a:txBody>
                    <a:bodyPr/>
                    <a:lstStyle/>
                    <a:p>
                      <a:r>
                        <a:rPr lang="cy-GB" sz="1400" b="0" dirty="0">
                          <a:solidFill>
                            <a:srgbClr val="7030A0"/>
                          </a:solidFill>
                          <a:latin typeface="+mn-lt"/>
                        </a:rPr>
                        <a:t>Packaging</a:t>
                      </a:r>
                      <a:r>
                        <a:rPr lang="cy-GB" sz="1400" b="0" dirty="0">
                          <a:latin typeface="+mn-lt"/>
                        </a:rPr>
                        <a:t>: What about the packaging itself?  How do the colour, material and shape reinforce ideas about the product? </a:t>
                      </a:r>
                      <a:endParaRPr lang="en-US" sz="1400" b="0" dirty="0">
                        <a:latin typeface="+mn-lt"/>
                      </a:endParaRPr>
                    </a:p>
                  </a:txBody>
                  <a:tcPr/>
                </a:tc>
                <a:extLst>
                  <a:ext uri="{0D108BD9-81ED-4DB2-BD59-A6C34878D82A}">
                    <a16:rowId xmlns:a16="http://schemas.microsoft.com/office/drawing/2014/main" val="4165008761"/>
                  </a:ext>
                </a:extLst>
              </a:tr>
              <a:tr h="166335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220163052"/>
                  </a:ext>
                </a:extLst>
              </a:tr>
              <a:tr h="1663358">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32902940"/>
                  </a:ext>
                </a:extLst>
              </a:tr>
            </a:tbl>
          </a:graphicData>
        </a:graphic>
      </p:graphicFrame>
    </p:spTree>
    <p:extLst>
      <p:ext uri="{BB962C8B-B14F-4D97-AF65-F5344CB8AC3E}">
        <p14:creationId xmlns:p14="http://schemas.microsoft.com/office/powerpoint/2010/main" val="225795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0" y="-17153"/>
            <a:ext cx="12187827" cy="6873248"/>
          </a:xfrm>
          <a:prstGeom prst="rect">
            <a:avLst/>
          </a:prstGeom>
        </p:spPr>
      </p:pic>
      <p:sp>
        <p:nvSpPr>
          <p:cNvPr id="15" name="Rectangle 14">
            <a:extLst>
              <a:ext uri="{FF2B5EF4-FFF2-40B4-BE49-F238E27FC236}">
                <a16:creationId xmlns:a16="http://schemas.microsoft.com/office/drawing/2014/main" id="{BF525B29-B333-DC45-ACE6-84D35C3951AA}"/>
              </a:ext>
            </a:extLst>
          </p:cNvPr>
          <p:cNvSpPr/>
          <p:nvPr/>
        </p:nvSpPr>
        <p:spPr>
          <a:xfrm>
            <a:off x="1579754" y="1507779"/>
            <a:ext cx="10326496" cy="324413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2385D5F-4057-DF4C-BC7B-867C84D6DE85}"/>
              </a:ext>
            </a:extLst>
          </p:cNvPr>
          <p:cNvPicPr>
            <a:picLocks noChangeAspect="1"/>
          </p:cNvPicPr>
          <p:nvPr/>
        </p:nvPicPr>
        <p:blipFill>
          <a:blip r:embed="rId3"/>
          <a:stretch>
            <a:fillRect/>
          </a:stretch>
        </p:blipFill>
        <p:spPr>
          <a:xfrm>
            <a:off x="48008" y="85379"/>
            <a:ext cx="1422400" cy="1422400"/>
          </a:xfrm>
          <a:prstGeom prst="rect">
            <a:avLst/>
          </a:prstGeom>
        </p:spPr>
      </p:pic>
      <p:sp>
        <p:nvSpPr>
          <p:cNvPr id="19" name="TextBox 18">
            <a:extLst>
              <a:ext uri="{FF2B5EF4-FFF2-40B4-BE49-F238E27FC236}">
                <a16:creationId xmlns:a16="http://schemas.microsoft.com/office/drawing/2014/main" id="{AA84EFA2-D170-CE4D-A8DB-F29C3CB6057D}"/>
              </a:ext>
            </a:extLst>
          </p:cNvPr>
          <p:cNvSpPr txBox="1"/>
          <p:nvPr/>
        </p:nvSpPr>
        <p:spPr>
          <a:xfrm>
            <a:off x="1761803" y="2334518"/>
            <a:ext cx="10144447" cy="1323439"/>
          </a:xfrm>
          <a:prstGeom prst="rect">
            <a:avLst/>
          </a:prstGeom>
          <a:noFill/>
        </p:spPr>
        <p:txBody>
          <a:bodyPr wrap="square" rtlCol="0">
            <a:spAutoFit/>
          </a:bodyPr>
          <a:lstStyle/>
          <a:p>
            <a:pPr algn="l"/>
            <a:r>
              <a:rPr lang="cy-GB" sz="2000" dirty="0">
                <a:latin typeface="Comic Sans MS" panose="030F0702030302020204" pitchFamily="66" charset="0"/>
              </a:rPr>
              <a:t>Now for your product’s packaging. It’s time for a brainstorm. Use a spider diagram to record your ideas. </a:t>
            </a:r>
            <a:r>
              <a:rPr lang="en-US" sz="2000" dirty="0">
                <a:latin typeface="Comic Sans MS" panose="030F0702030302020204" pitchFamily="66" charset="0"/>
              </a:rPr>
              <a:t>Remember that the packaging should always consider the consumer.  Think about </a:t>
            </a:r>
            <a:r>
              <a:rPr lang="cy-GB" sz="2000" dirty="0">
                <a:latin typeface="Comic Sans MS" panose="030F0702030302020204" pitchFamily="66" charset="0"/>
              </a:rPr>
              <a:t>text, </a:t>
            </a:r>
            <a:r>
              <a:rPr lang="en-US" sz="2000" dirty="0">
                <a:latin typeface="Comic Sans MS" panose="030F0702030302020204" pitchFamily="66" charset="0"/>
              </a:rPr>
              <a:t>materials, </a:t>
            </a:r>
            <a:r>
              <a:rPr lang="cy-GB" sz="2000" dirty="0">
                <a:latin typeface="Comic Sans MS" panose="030F0702030302020204" pitchFamily="66" charset="0"/>
              </a:rPr>
              <a:t>images, </a:t>
            </a:r>
            <a:r>
              <a:rPr lang="en-US" sz="2000" dirty="0" err="1">
                <a:latin typeface="Comic Sans MS" panose="030F0702030302020204" pitchFamily="66" charset="0"/>
              </a:rPr>
              <a:t>colours</a:t>
            </a:r>
            <a:r>
              <a:rPr lang="en-US" sz="2000" dirty="0">
                <a:latin typeface="Comic Sans MS" panose="030F0702030302020204" pitchFamily="66" charset="0"/>
              </a:rPr>
              <a:t>, fonts, </a:t>
            </a:r>
            <a:r>
              <a:rPr lang="cy-GB" sz="2000" dirty="0">
                <a:latin typeface="Comic Sans MS" panose="030F0702030302020204" pitchFamily="66" charset="0"/>
              </a:rPr>
              <a:t>potential slogans</a:t>
            </a:r>
            <a:r>
              <a:rPr lang="en-US" sz="2000" dirty="0">
                <a:latin typeface="Comic Sans MS" panose="030F0702030302020204" pitchFamily="66" charset="0"/>
              </a:rPr>
              <a:t>, images</a:t>
            </a:r>
            <a:r>
              <a:rPr lang="cy-GB" sz="2000" dirty="0">
                <a:latin typeface="Comic Sans MS" panose="030F0702030302020204" pitchFamily="66" charset="0"/>
              </a:rPr>
              <a:t> etc</a:t>
            </a:r>
            <a:r>
              <a:rPr lang="en-US" sz="2000" dirty="0">
                <a:latin typeface="Comic Sans MS" panose="030F0702030302020204" pitchFamily="66" charset="0"/>
              </a:rPr>
              <a:t>.  </a:t>
            </a:r>
          </a:p>
        </p:txBody>
      </p:sp>
    </p:spTree>
    <p:extLst>
      <p:ext uri="{BB962C8B-B14F-4D97-AF65-F5344CB8AC3E}">
        <p14:creationId xmlns:p14="http://schemas.microsoft.com/office/powerpoint/2010/main" val="314042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A81585-F6DB-0649-AFC1-0B74527B3FA6}"/>
              </a:ext>
            </a:extLst>
          </p:cNvPr>
          <p:cNvSpPr txBox="1"/>
          <p:nvPr/>
        </p:nvSpPr>
        <p:spPr>
          <a:xfrm>
            <a:off x="206704" y="230013"/>
            <a:ext cx="11572546" cy="646331"/>
          </a:xfrm>
          <a:prstGeom prst="rect">
            <a:avLst/>
          </a:prstGeom>
          <a:noFill/>
        </p:spPr>
        <p:txBody>
          <a:bodyPr wrap="square" rtlCol="0">
            <a:spAutoFit/>
          </a:bodyPr>
          <a:lstStyle/>
          <a:p>
            <a:pPr algn="l"/>
            <a:r>
              <a:rPr lang="cy-GB" b="1" dirty="0"/>
              <a:t>Draw and label a diagram of your packaging. Lebeling should include details of the reasons for your choices. E.g. You will need to justify your choice of colour. </a:t>
            </a:r>
            <a:endParaRPr lang="en-US" b="1" dirty="0"/>
          </a:p>
        </p:txBody>
      </p:sp>
    </p:spTree>
    <p:extLst>
      <p:ext uri="{BB962C8B-B14F-4D97-AF65-F5344CB8AC3E}">
        <p14:creationId xmlns:p14="http://schemas.microsoft.com/office/powerpoint/2010/main" val="225786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Tree>
    <p:extLst>
      <p:ext uri="{BB962C8B-B14F-4D97-AF65-F5344CB8AC3E}">
        <p14:creationId xmlns:p14="http://schemas.microsoft.com/office/powerpoint/2010/main" val="224848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79190" y="3897386"/>
            <a:ext cx="12068572" cy="287523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4466167" y="1274027"/>
            <a:ext cx="2942169" cy="769441"/>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cy-GB" sz="2400" b="1" dirty="0"/>
              <a:t>Starter feedback</a:t>
            </a:r>
            <a:endParaRPr lang="en-US" sz="2400" b="1" dirty="0"/>
          </a:p>
          <a:p>
            <a:pPr algn="l"/>
            <a:endParaRPr lang="cy-GB" sz="2000" dirty="0"/>
          </a:p>
        </p:txBody>
      </p:sp>
      <p:sp>
        <p:nvSpPr>
          <p:cNvPr id="13" name="TextBox 12">
            <a:extLst>
              <a:ext uri="{FF2B5EF4-FFF2-40B4-BE49-F238E27FC236}">
                <a16:creationId xmlns:a16="http://schemas.microsoft.com/office/drawing/2014/main" id="{2D6AFA9D-CCD3-4D43-82A3-5E7C9ACDC636}"/>
              </a:ext>
            </a:extLst>
          </p:cNvPr>
          <p:cNvSpPr txBox="1"/>
          <p:nvPr/>
        </p:nvSpPr>
        <p:spPr>
          <a:xfrm>
            <a:off x="174243" y="3961209"/>
            <a:ext cx="11753173" cy="2308324"/>
          </a:xfrm>
          <a:prstGeom prst="rect">
            <a:avLst/>
          </a:prstGeom>
          <a:noFill/>
        </p:spPr>
        <p:txBody>
          <a:bodyPr wrap="square" rtlCol="0">
            <a:spAutoFit/>
          </a:bodyPr>
          <a:lstStyle/>
          <a:p>
            <a:pPr algn="l"/>
            <a:r>
              <a:rPr lang="en-US" dirty="0">
                <a:latin typeface="Comic Sans MS" panose="030F0702030302020204" pitchFamily="66" charset="0"/>
              </a:rPr>
              <a:t>One way that they might be sorted is to separate </a:t>
            </a:r>
            <a:r>
              <a:rPr lang="cy-GB" dirty="0">
                <a:latin typeface="Comic Sans MS" panose="030F0702030302020204" pitchFamily="66" charset="0"/>
              </a:rPr>
              <a:t>foods</a:t>
            </a:r>
            <a:r>
              <a:rPr lang="en-US" dirty="0">
                <a:latin typeface="Comic Sans MS" panose="030F0702030302020204" pitchFamily="66" charset="0"/>
              </a:rPr>
              <a:t> that </a:t>
            </a:r>
            <a:r>
              <a:rPr lang="cy-GB" dirty="0">
                <a:latin typeface="Comic Sans MS" panose="030F0702030302020204" pitchFamily="66" charset="0"/>
              </a:rPr>
              <a:t>are produced </a:t>
            </a:r>
            <a:r>
              <a:rPr lang="en-US" dirty="0">
                <a:latin typeface="Comic Sans MS" panose="030F0702030302020204" pitchFamily="66" charset="0"/>
              </a:rPr>
              <a:t>commercially in the UK, and </a:t>
            </a:r>
            <a:r>
              <a:rPr lang="cy-GB" dirty="0">
                <a:latin typeface="Comic Sans MS" panose="030F0702030302020204" pitchFamily="66" charset="0"/>
              </a:rPr>
              <a:t>foods </a:t>
            </a:r>
            <a:r>
              <a:rPr lang="en-US" dirty="0">
                <a:latin typeface="Comic Sans MS" panose="030F0702030302020204" pitchFamily="66" charset="0"/>
              </a:rPr>
              <a:t>that are not.  For example:</a:t>
            </a:r>
          </a:p>
          <a:p>
            <a:pPr algn="l"/>
            <a:endParaRPr lang="en-US" dirty="0">
              <a:latin typeface="Comic Sans MS" panose="030F0702030302020204" pitchFamily="66" charset="0"/>
            </a:endParaRPr>
          </a:p>
          <a:p>
            <a:pPr algn="l"/>
            <a:r>
              <a:rPr lang="en-US" dirty="0">
                <a:latin typeface="Comic Sans MS" panose="030F0702030302020204" pitchFamily="66" charset="0"/>
              </a:rPr>
              <a:t>Pile A: Carrots, lamb chops, potatoes, apples, eggs and strawberries can all be produced naturally in the UK.</a:t>
            </a:r>
          </a:p>
          <a:p>
            <a:pPr algn="l"/>
            <a:endParaRPr lang="en-US" dirty="0">
              <a:latin typeface="Comic Sans MS" panose="030F0702030302020204" pitchFamily="66" charset="0"/>
            </a:endParaRPr>
          </a:p>
          <a:p>
            <a:pPr algn="l"/>
            <a:r>
              <a:rPr lang="en-US" dirty="0">
                <a:latin typeface="Comic Sans MS" panose="030F0702030302020204" pitchFamily="66" charset="0"/>
              </a:rPr>
              <a:t>Pile B: Coffee beans, bananas, kiwi fruit and cocoa beans will all go into this pile because they do not naturally grow in the UK’s climate. </a:t>
            </a:r>
          </a:p>
          <a:p>
            <a:pPr algn="l"/>
            <a:endParaRPr lang="en-US" dirty="0"/>
          </a:p>
        </p:txBody>
      </p:sp>
      <p:pic>
        <p:nvPicPr>
          <p:cNvPr id="10" name="Picture 9">
            <a:extLst>
              <a:ext uri="{FF2B5EF4-FFF2-40B4-BE49-F238E27FC236}">
                <a16:creationId xmlns:a16="http://schemas.microsoft.com/office/drawing/2014/main" id="{12385D5F-4057-DF4C-BC7B-867C84D6DE85}"/>
              </a:ext>
            </a:extLst>
          </p:cNvPr>
          <p:cNvPicPr>
            <a:picLocks noChangeAspect="1"/>
          </p:cNvPicPr>
          <p:nvPr/>
        </p:nvPicPr>
        <p:blipFill>
          <a:blip r:embed="rId3"/>
          <a:stretch>
            <a:fillRect/>
          </a:stretch>
        </p:blipFill>
        <p:spPr>
          <a:xfrm>
            <a:off x="0" y="-1"/>
            <a:ext cx="2147279" cy="2147279"/>
          </a:xfrm>
          <a:prstGeom prst="rect">
            <a:avLst/>
          </a:prstGeom>
        </p:spPr>
      </p:pic>
      <p:pic>
        <p:nvPicPr>
          <p:cNvPr id="3" name="Picture 2">
            <a:extLst>
              <a:ext uri="{FF2B5EF4-FFF2-40B4-BE49-F238E27FC236}">
                <a16:creationId xmlns:a16="http://schemas.microsoft.com/office/drawing/2014/main" id="{4D38AE67-7743-5E4E-AB88-ADCA7954D5B1}"/>
              </a:ext>
            </a:extLst>
          </p:cNvPr>
          <p:cNvPicPr>
            <a:picLocks noChangeAspect="1"/>
          </p:cNvPicPr>
          <p:nvPr/>
        </p:nvPicPr>
        <p:blipFill>
          <a:blip r:embed="rId4"/>
          <a:stretch>
            <a:fillRect/>
          </a:stretch>
        </p:blipFill>
        <p:spPr>
          <a:xfrm>
            <a:off x="10134914" y="-1"/>
            <a:ext cx="2059683" cy="1957913"/>
          </a:xfrm>
          <a:prstGeom prst="rect">
            <a:avLst/>
          </a:prstGeom>
        </p:spPr>
      </p:pic>
    </p:spTree>
    <p:extLst>
      <p:ext uri="{BB962C8B-B14F-4D97-AF65-F5344CB8AC3E}">
        <p14:creationId xmlns:p14="http://schemas.microsoft.com/office/powerpoint/2010/main" val="193308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15" name="Rectangle 14">
            <a:extLst>
              <a:ext uri="{FF2B5EF4-FFF2-40B4-BE49-F238E27FC236}">
                <a16:creationId xmlns:a16="http://schemas.microsoft.com/office/drawing/2014/main" id="{BF525B29-B333-DC45-ACE6-84D35C3951AA}"/>
              </a:ext>
            </a:extLst>
          </p:cNvPr>
          <p:cNvSpPr/>
          <p:nvPr/>
        </p:nvSpPr>
        <p:spPr>
          <a:xfrm>
            <a:off x="1365249" y="230617"/>
            <a:ext cx="10174102" cy="605588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2385D5F-4057-DF4C-BC7B-867C84D6DE85}"/>
              </a:ext>
            </a:extLst>
          </p:cNvPr>
          <p:cNvPicPr>
            <a:picLocks noChangeAspect="1"/>
          </p:cNvPicPr>
          <p:nvPr/>
        </p:nvPicPr>
        <p:blipFill>
          <a:blip r:embed="rId3"/>
          <a:stretch>
            <a:fillRect/>
          </a:stretch>
        </p:blipFill>
        <p:spPr>
          <a:xfrm>
            <a:off x="48008" y="-1820334"/>
            <a:ext cx="1422400" cy="660877"/>
          </a:xfrm>
          <a:prstGeom prst="rect">
            <a:avLst/>
          </a:prstGeom>
        </p:spPr>
      </p:pic>
      <p:sp>
        <p:nvSpPr>
          <p:cNvPr id="19" name="TextBox 18">
            <a:extLst>
              <a:ext uri="{FF2B5EF4-FFF2-40B4-BE49-F238E27FC236}">
                <a16:creationId xmlns:a16="http://schemas.microsoft.com/office/drawing/2014/main" id="{AA84EFA2-D170-CE4D-A8DB-F29C3CB6057D}"/>
              </a:ext>
            </a:extLst>
          </p:cNvPr>
          <p:cNvSpPr txBox="1"/>
          <p:nvPr/>
        </p:nvSpPr>
        <p:spPr>
          <a:xfrm>
            <a:off x="1470408" y="387625"/>
            <a:ext cx="10174102" cy="5909310"/>
          </a:xfrm>
          <a:prstGeom prst="rect">
            <a:avLst/>
          </a:prstGeom>
          <a:noFill/>
        </p:spPr>
        <p:txBody>
          <a:bodyPr wrap="square" rtlCol="0">
            <a:spAutoFit/>
          </a:bodyPr>
          <a:lstStyle/>
          <a:p>
            <a:pPr algn="l"/>
            <a:r>
              <a:rPr lang="cy-GB" sz="2400" dirty="0">
                <a:latin typeface="Comic Sans MS" panose="030F0702030302020204" pitchFamily="66" charset="0"/>
              </a:rPr>
              <a:t>Starter:</a:t>
            </a:r>
          </a:p>
          <a:p>
            <a:pPr algn="l"/>
            <a:endParaRPr lang="cy-GB" sz="2400" dirty="0">
              <a:latin typeface="Comic Sans MS" panose="030F0702030302020204" pitchFamily="66" charset="0"/>
            </a:endParaRPr>
          </a:p>
          <a:p>
            <a:pPr algn="l"/>
            <a:r>
              <a:rPr lang="cy-GB" sz="2400" dirty="0">
                <a:latin typeface="Comic Sans MS" panose="030F0702030302020204" pitchFamily="66" charset="0"/>
              </a:rPr>
              <a:t>Can you unscramble each anagram to reveal a persuasive device?</a:t>
            </a:r>
          </a:p>
          <a:p>
            <a:pPr algn="l"/>
            <a:endParaRPr lang="cy-GB" sz="2400" dirty="0">
              <a:latin typeface="Comic Sans MS" panose="030F0702030302020204" pitchFamily="66" charset="0"/>
            </a:endParaRPr>
          </a:p>
          <a:p>
            <a:pPr algn="l"/>
            <a:r>
              <a:rPr lang="cy-GB" sz="2400" dirty="0">
                <a:latin typeface="Comic Sans MS" panose="030F0702030302020204" pitchFamily="66" charset="0"/>
              </a:rPr>
              <a:t>Oershteutoriqcalin</a:t>
            </a:r>
          </a:p>
          <a:p>
            <a:pPr algn="l"/>
            <a:endParaRPr lang="cy-GB" sz="2400" dirty="0">
              <a:latin typeface="Comic Sans MS" panose="030F0702030302020204" pitchFamily="66" charset="0"/>
            </a:endParaRPr>
          </a:p>
          <a:p>
            <a:pPr algn="l"/>
            <a:r>
              <a:rPr lang="cy-GB" sz="2400" dirty="0">
                <a:latin typeface="Comic Sans MS" panose="030F0702030302020204" pitchFamily="66" charset="0"/>
              </a:rPr>
              <a:t>Ertulheeofr</a:t>
            </a:r>
          </a:p>
          <a:p>
            <a:pPr algn="l"/>
            <a:endParaRPr lang="cy-GB" sz="2400" dirty="0">
              <a:latin typeface="Comic Sans MS" panose="030F0702030302020204" pitchFamily="66" charset="0"/>
            </a:endParaRPr>
          </a:p>
          <a:p>
            <a:pPr algn="l"/>
            <a:r>
              <a:rPr lang="cy-GB" sz="2400" dirty="0">
                <a:latin typeface="Comic Sans MS" panose="030F0702030302020204" pitchFamily="66" charset="0"/>
              </a:rPr>
              <a:t>Heylpoebr</a:t>
            </a:r>
          </a:p>
          <a:p>
            <a:pPr algn="l"/>
            <a:endParaRPr lang="cy-GB" sz="2400" dirty="0">
              <a:latin typeface="Comic Sans MS" panose="030F0702030302020204" pitchFamily="66" charset="0"/>
            </a:endParaRPr>
          </a:p>
          <a:p>
            <a:pPr algn="l"/>
            <a:r>
              <a:rPr lang="cy-GB" sz="2400" dirty="0">
                <a:latin typeface="Comic Sans MS" panose="030F0702030302020204" pitchFamily="66" charset="0"/>
              </a:rPr>
              <a:t>Laiileatrotn </a:t>
            </a:r>
          </a:p>
          <a:p>
            <a:pPr algn="l"/>
            <a:endParaRPr lang="cy-GB" sz="2400" dirty="0">
              <a:latin typeface="Comic Sans MS" panose="030F0702030302020204" pitchFamily="66" charset="0"/>
            </a:endParaRPr>
          </a:p>
          <a:p>
            <a:pPr algn="l"/>
            <a:endParaRPr lang="cy-GB" sz="2400" dirty="0">
              <a:latin typeface="Comic Sans MS" panose="030F0702030302020204" pitchFamily="66" charset="0"/>
            </a:endParaRPr>
          </a:p>
          <a:p>
            <a:pPr algn="l"/>
            <a:endParaRPr lang="en-US" sz="2400" dirty="0">
              <a:latin typeface="Comic Sans MS" panose="030F0702030302020204" pitchFamily="66" charset="0"/>
            </a:endParaRPr>
          </a:p>
          <a:p>
            <a:pPr marL="342900" indent="-342900" algn="l">
              <a:buAutoNum type="arabicPeriod"/>
            </a:pPr>
            <a:endParaRPr lang="en-US" sz="2400" dirty="0">
              <a:latin typeface="Comic Sans MS" panose="030F0702030302020204" pitchFamily="66" charset="0"/>
            </a:endParaRPr>
          </a:p>
          <a:p>
            <a:pPr algn="l"/>
            <a:endParaRPr lang="en-US" sz="1800" dirty="0"/>
          </a:p>
        </p:txBody>
      </p:sp>
      <p:sp>
        <p:nvSpPr>
          <p:cNvPr id="3" name="TextBox 2">
            <a:extLst>
              <a:ext uri="{FF2B5EF4-FFF2-40B4-BE49-F238E27FC236}">
                <a16:creationId xmlns:a16="http://schemas.microsoft.com/office/drawing/2014/main" id="{77C2E0C8-0414-2846-AAAD-E545CC016836}"/>
              </a:ext>
            </a:extLst>
          </p:cNvPr>
          <p:cNvSpPr txBox="1"/>
          <p:nvPr/>
        </p:nvSpPr>
        <p:spPr>
          <a:xfrm>
            <a:off x="5297996" y="1692756"/>
            <a:ext cx="4343400" cy="3693319"/>
          </a:xfrm>
          <a:prstGeom prst="rect">
            <a:avLst/>
          </a:prstGeom>
          <a:noFill/>
        </p:spPr>
        <p:txBody>
          <a:bodyPr wrap="square" rtlCol="0">
            <a:spAutoFit/>
          </a:bodyPr>
          <a:lstStyle/>
          <a:p>
            <a:pPr algn="l"/>
            <a:r>
              <a:rPr lang="cy-GB" sz="2400" b="1" dirty="0"/>
              <a:t>Rhetorical question</a:t>
            </a:r>
          </a:p>
          <a:p>
            <a:pPr algn="l"/>
            <a:endParaRPr lang="cy-GB" sz="2400" b="1" dirty="0"/>
          </a:p>
          <a:p>
            <a:pPr algn="l"/>
            <a:r>
              <a:rPr lang="cy-GB" sz="2400" b="1" dirty="0"/>
              <a:t>Rule of three</a:t>
            </a:r>
          </a:p>
          <a:p>
            <a:pPr algn="l"/>
            <a:endParaRPr lang="cy-GB" sz="2400" b="1" dirty="0"/>
          </a:p>
          <a:p>
            <a:pPr algn="l"/>
            <a:r>
              <a:rPr lang="cy-GB" sz="2400" b="1" dirty="0"/>
              <a:t>Hyperbole</a:t>
            </a:r>
          </a:p>
          <a:p>
            <a:pPr algn="l"/>
            <a:endParaRPr lang="cy-GB" sz="2400" b="1" dirty="0"/>
          </a:p>
          <a:p>
            <a:pPr algn="l"/>
            <a:r>
              <a:rPr lang="cy-GB" sz="2400" b="1" dirty="0"/>
              <a:t>Alliteration</a:t>
            </a:r>
          </a:p>
          <a:p>
            <a:pPr algn="l"/>
            <a:endParaRPr lang="cy-GB" sz="2400" b="1" dirty="0"/>
          </a:p>
          <a:p>
            <a:pPr algn="l"/>
            <a:r>
              <a:rPr lang="cy-GB" sz="2400" b="1" dirty="0"/>
              <a:t>Can you give me two more? </a:t>
            </a:r>
          </a:p>
          <a:p>
            <a:pPr algn="l"/>
            <a:endParaRPr lang="en-US" dirty="0"/>
          </a:p>
        </p:txBody>
      </p:sp>
    </p:spTree>
    <p:extLst>
      <p:ext uri="{BB962C8B-B14F-4D97-AF65-F5344CB8AC3E}">
        <p14:creationId xmlns:p14="http://schemas.microsoft.com/office/powerpoint/2010/main" val="18152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15" name="Rectangle 14">
            <a:extLst>
              <a:ext uri="{FF2B5EF4-FFF2-40B4-BE49-F238E27FC236}">
                <a16:creationId xmlns:a16="http://schemas.microsoft.com/office/drawing/2014/main" id="{BF525B29-B333-DC45-ACE6-84D35C3951AA}"/>
              </a:ext>
            </a:extLst>
          </p:cNvPr>
          <p:cNvSpPr/>
          <p:nvPr/>
        </p:nvSpPr>
        <p:spPr>
          <a:xfrm>
            <a:off x="1054815" y="1281632"/>
            <a:ext cx="10174102" cy="263993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2385D5F-4057-DF4C-BC7B-867C84D6DE85}"/>
              </a:ext>
            </a:extLst>
          </p:cNvPr>
          <p:cNvPicPr>
            <a:picLocks noChangeAspect="1"/>
          </p:cNvPicPr>
          <p:nvPr/>
        </p:nvPicPr>
        <p:blipFill>
          <a:blip r:embed="rId3"/>
          <a:stretch>
            <a:fillRect/>
          </a:stretch>
        </p:blipFill>
        <p:spPr>
          <a:xfrm>
            <a:off x="48008" y="85379"/>
            <a:ext cx="1422400" cy="1422400"/>
          </a:xfrm>
          <a:prstGeom prst="rect">
            <a:avLst/>
          </a:prstGeom>
        </p:spPr>
      </p:pic>
      <p:sp>
        <p:nvSpPr>
          <p:cNvPr id="19" name="TextBox 18">
            <a:extLst>
              <a:ext uri="{FF2B5EF4-FFF2-40B4-BE49-F238E27FC236}">
                <a16:creationId xmlns:a16="http://schemas.microsoft.com/office/drawing/2014/main" id="{AA84EFA2-D170-CE4D-A8DB-F29C3CB6057D}"/>
              </a:ext>
            </a:extLst>
          </p:cNvPr>
          <p:cNvSpPr txBox="1"/>
          <p:nvPr/>
        </p:nvSpPr>
        <p:spPr>
          <a:xfrm>
            <a:off x="1054815" y="1593158"/>
            <a:ext cx="10174102" cy="2585323"/>
          </a:xfrm>
          <a:prstGeom prst="rect">
            <a:avLst/>
          </a:prstGeom>
          <a:noFill/>
        </p:spPr>
        <p:txBody>
          <a:bodyPr wrap="square" rtlCol="0">
            <a:spAutoFit/>
          </a:bodyPr>
          <a:lstStyle/>
          <a:p>
            <a:pPr algn="l"/>
            <a:r>
              <a:rPr lang="en-US" sz="2400" dirty="0">
                <a:latin typeface="Comic Sans MS" panose="030F0702030302020204" pitchFamily="66" charset="0"/>
              </a:rPr>
              <a:t>In order to get your business off the ground, you need investment.  </a:t>
            </a:r>
            <a:r>
              <a:rPr lang="cy-GB" sz="2400" dirty="0">
                <a:latin typeface="Comic Sans MS" panose="030F0702030302020204" pitchFamily="66" charset="0"/>
              </a:rPr>
              <a:t> In order to secure investment, you need to create:</a:t>
            </a:r>
          </a:p>
          <a:p>
            <a:pPr marL="342900" indent="-342900" algn="l">
              <a:buAutoNum type="alphaLcParenR"/>
            </a:pPr>
            <a:r>
              <a:rPr lang="cy-GB" sz="2400" dirty="0">
                <a:latin typeface="Comic Sans MS" panose="030F0702030302020204" pitchFamily="66" charset="0"/>
              </a:rPr>
              <a:t>a p</a:t>
            </a:r>
            <a:r>
              <a:rPr lang="en-US" sz="2400" dirty="0" err="1">
                <a:latin typeface="Comic Sans MS" panose="030F0702030302020204" pitchFamily="66" charset="0"/>
              </a:rPr>
              <a:t>resentation</a:t>
            </a:r>
            <a:r>
              <a:rPr lang="cy-GB" sz="2400" dirty="0">
                <a:latin typeface="Comic Sans MS" panose="030F0702030302020204" pitchFamily="66" charset="0"/>
              </a:rPr>
              <a:t> pitching your idea;</a:t>
            </a:r>
          </a:p>
          <a:p>
            <a:pPr marL="342900" indent="-342900" algn="l">
              <a:buAutoNum type="alphaLcParenR"/>
            </a:pPr>
            <a:r>
              <a:rPr lang="cy-GB" sz="2400" dirty="0">
                <a:latin typeface="Comic Sans MS" panose="030F0702030302020204" pitchFamily="66" charset="0"/>
              </a:rPr>
              <a:t>a product display board clearly outlining your product and ideas;</a:t>
            </a:r>
            <a:r>
              <a:rPr lang="en-US" sz="2400" dirty="0">
                <a:latin typeface="Comic Sans MS" panose="030F0702030302020204" pitchFamily="66" charset="0"/>
              </a:rPr>
              <a:t>	</a:t>
            </a:r>
          </a:p>
          <a:p>
            <a:pPr marL="342900" indent="-342900" algn="l">
              <a:buAutoNum type="arabicPeriod"/>
            </a:pPr>
            <a:endParaRPr lang="en-US" sz="2400" dirty="0">
              <a:latin typeface="Comic Sans MS" panose="030F0702030302020204" pitchFamily="66" charset="0"/>
            </a:endParaRPr>
          </a:p>
          <a:p>
            <a:pPr algn="l"/>
            <a:endParaRPr lang="en-US" sz="1800" dirty="0"/>
          </a:p>
        </p:txBody>
      </p:sp>
    </p:spTree>
    <p:extLst>
      <p:ext uri="{BB962C8B-B14F-4D97-AF65-F5344CB8AC3E}">
        <p14:creationId xmlns:p14="http://schemas.microsoft.com/office/powerpoint/2010/main" val="214517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184805" y="751770"/>
            <a:ext cx="11573278" cy="601098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184805" y="192807"/>
            <a:ext cx="8109908" cy="46166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cy-GB" sz="2400" b="1" dirty="0">
                <a:latin typeface="Cavolini" panose="03000502040302020204" pitchFamily="66" charset="0"/>
                <a:cs typeface="Cavolini" panose="03000502040302020204" pitchFamily="66" charset="0"/>
              </a:rPr>
              <a:t>Aiming higher?  Some optional additions....</a:t>
            </a:r>
            <a:endParaRPr lang="en-US" sz="2400" b="1"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A4551A6E-160C-6C44-9693-237C88C5AE9D}"/>
              </a:ext>
            </a:extLst>
          </p:cNvPr>
          <p:cNvSpPr txBox="1"/>
          <p:nvPr/>
        </p:nvSpPr>
        <p:spPr>
          <a:xfrm>
            <a:off x="253434" y="853448"/>
            <a:ext cx="6275643" cy="5909310"/>
          </a:xfrm>
          <a:prstGeom prst="rect">
            <a:avLst/>
          </a:prstGeom>
          <a:noFill/>
        </p:spPr>
        <p:txBody>
          <a:bodyPr wrap="square" rtlCol="0">
            <a:spAutoFit/>
          </a:bodyPr>
          <a:lstStyle/>
          <a:p>
            <a:pPr algn="l"/>
            <a:endParaRPr lang="en-US" dirty="0"/>
          </a:p>
          <a:p>
            <a:pPr algn="l"/>
            <a:r>
              <a:rPr lang="en-US" sz="2400" dirty="0"/>
              <a:t>As well as the work you have already done, you could consider adding one or more of the following to your pitch:</a:t>
            </a:r>
          </a:p>
          <a:p>
            <a:pPr algn="l"/>
            <a:endParaRPr lang="en-US" sz="2400" dirty="0"/>
          </a:p>
          <a:p>
            <a:pPr marL="285750" indent="-285750" algn="l">
              <a:buFont typeface="Arial" panose="020B0604020202020204" pitchFamily="34" charset="0"/>
              <a:buChar char="•"/>
            </a:pPr>
            <a:r>
              <a:rPr lang="en-US" sz="2400" dirty="0"/>
              <a:t>An advert (this could be print or digital)</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dirty="0"/>
              <a:t>A </a:t>
            </a:r>
            <a:r>
              <a:rPr lang="cy-GB" sz="2400" dirty="0"/>
              <a:t>consumer survey such as a </a:t>
            </a:r>
            <a:r>
              <a:rPr lang="en-US" sz="2400" dirty="0"/>
              <a:t>taste test</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dirty="0"/>
              <a:t>A sample </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dirty="0"/>
              <a:t>Packaging prototype</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dirty="0"/>
              <a:t>A press release</a:t>
            </a:r>
          </a:p>
          <a:p>
            <a:pPr algn="l"/>
            <a:endParaRPr lang="en-US" sz="2400" dirty="0"/>
          </a:p>
          <a:p>
            <a:pPr algn="l"/>
            <a:r>
              <a:rPr lang="en-US" sz="2400" dirty="0"/>
              <a:t>The winning pitch secures the prize!</a:t>
            </a:r>
          </a:p>
        </p:txBody>
      </p:sp>
      <p:pic>
        <p:nvPicPr>
          <p:cNvPr id="24" name="Picture 23">
            <a:extLst>
              <a:ext uri="{FF2B5EF4-FFF2-40B4-BE49-F238E27FC236}">
                <a16:creationId xmlns:a16="http://schemas.microsoft.com/office/drawing/2014/main" id="{369252EE-4174-A446-BDE9-EF0DA0C43593}"/>
              </a:ext>
            </a:extLst>
          </p:cNvPr>
          <p:cNvPicPr>
            <a:picLocks noChangeAspect="1"/>
          </p:cNvPicPr>
          <p:nvPr/>
        </p:nvPicPr>
        <p:blipFill>
          <a:blip r:embed="rId3"/>
          <a:stretch>
            <a:fillRect/>
          </a:stretch>
        </p:blipFill>
        <p:spPr>
          <a:xfrm>
            <a:off x="782633" y="-1054544"/>
            <a:ext cx="587728" cy="761647"/>
          </a:xfrm>
          <a:prstGeom prst="rect">
            <a:avLst/>
          </a:prstGeom>
        </p:spPr>
      </p:pic>
      <p:pic>
        <p:nvPicPr>
          <p:cNvPr id="27" name="Picture 26">
            <a:extLst>
              <a:ext uri="{FF2B5EF4-FFF2-40B4-BE49-F238E27FC236}">
                <a16:creationId xmlns:a16="http://schemas.microsoft.com/office/drawing/2014/main" id="{653EBDA5-73F7-3F4F-8CAD-55E4534718C5}"/>
              </a:ext>
            </a:extLst>
          </p:cNvPr>
          <p:cNvPicPr>
            <a:picLocks noChangeAspect="1"/>
          </p:cNvPicPr>
          <p:nvPr/>
        </p:nvPicPr>
        <p:blipFill>
          <a:blip r:embed="rId4"/>
          <a:stretch>
            <a:fillRect/>
          </a:stretch>
        </p:blipFill>
        <p:spPr>
          <a:xfrm>
            <a:off x="2825608" y="-1067878"/>
            <a:ext cx="707583" cy="710659"/>
          </a:xfrm>
          <a:prstGeom prst="rect">
            <a:avLst/>
          </a:prstGeom>
        </p:spPr>
      </p:pic>
      <p:pic>
        <p:nvPicPr>
          <p:cNvPr id="30" name="Picture 29">
            <a:extLst>
              <a:ext uri="{FF2B5EF4-FFF2-40B4-BE49-F238E27FC236}">
                <a16:creationId xmlns:a16="http://schemas.microsoft.com/office/drawing/2014/main" id="{BEEA84F2-0596-AD4C-ABC7-94007EBC1A75}"/>
              </a:ext>
            </a:extLst>
          </p:cNvPr>
          <p:cNvPicPr>
            <a:picLocks noChangeAspect="1"/>
          </p:cNvPicPr>
          <p:nvPr/>
        </p:nvPicPr>
        <p:blipFill>
          <a:blip r:embed="rId5"/>
          <a:stretch>
            <a:fillRect/>
          </a:stretch>
        </p:blipFill>
        <p:spPr>
          <a:xfrm>
            <a:off x="5554988" y="-1078073"/>
            <a:ext cx="715474" cy="680122"/>
          </a:xfrm>
          <a:prstGeom prst="rect">
            <a:avLst/>
          </a:prstGeom>
        </p:spPr>
      </p:pic>
    </p:spTree>
    <p:extLst>
      <p:ext uri="{BB962C8B-B14F-4D97-AF65-F5344CB8AC3E}">
        <p14:creationId xmlns:p14="http://schemas.microsoft.com/office/powerpoint/2010/main" val="3277983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184805" y="751770"/>
            <a:ext cx="11573278" cy="601098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184805" y="192807"/>
            <a:ext cx="8109908" cy="46166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cy-GB" sz="2400" b="1" dirty="0">
                <a:latin typeface="Cavolini" panose="03000502040302020204" pitchFamily="66" charset="0"/>
                <a:cs typeface="Cavolini" panose="03000502040302020204" pitchFamily="66" charset="0"/>
              </a:rPr>
              <a:t>Planning your pitch</a:t>
            </a:r>
            <a:endParaRPr lang="en-US" sz="2400" b="1"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A4551A6E-160C-6C44-9693-237C88C5AE9D}"/>
              </a:ext>
            </a:extLst>
          </p:cNvPr>
          <p:cNvSpPr txBox="1"/>
          <p:nvPr/>
        </p:nvSpPr>
        <p:spPr>
          <a:xfrm>
            <a:off x="253434" y="853448"/>
            <a:ext cx="11430566" cy="1477328"/>
          </a:xfrm>
          <a:prstGeom prst="rect">
            <a:avLst/>
          </a:prstGeom>
          <a:noFill/>
        </p:spPr>
        <p:txBody>
          <a:bodyPr wrap="square" rtlCol="0">
            <a:spAutoFit/>
          </a:bodyPr>
          <a:lstStyle/>
          <a:p>
            <a:pPr algn="l"/>
            <a:endParaRPr lang="en-US" dirty="0"/>
          </a:p>
          <a:p>
            <a:pPr algn="l"/>
            <a:r>
              <a:rPr lang="cy-GB" sz="2400" dirty="0"/>
              <a:t>You have one lesson to plan. You may use only what can be found in this room during this time. You may continue to work on your pitch in your own time between now and the next lesson. It is up to you how hard you are willing to work to secure a succesful pitch! </a:t>
            </a:r>
            <a:endParaRPr lang="en-US" sz="2400" dirty="0"/>
          </a:p>
        </p:txBody>
      </p:sp>
      <p:pic>
        <p:nvPicPr>
          <p:cNvPr id="24" name="Picture 23">
            <a:extLst>
              <a:ext uri="{FF2B5EF4-FFF2-40B4-BE49-F238E27FC236}">
                <a16:creationId xmlns:a16="http://schemas.microsoft.com/office/drawing/2014/main" id="{369252EE-4174-A446-BDE9-EF0DA0C43593}"/>
              </a:ext>
            </a:extLst>
          </p:cNvPr>
          <p:cNvPicPr>
            <a:picLocks noChangeAspect="1"/>
          </p:cNvPicPr>
          <p:nvPr/>
        </p:nvPicPr>
        <p:blipFill>
          <a:blip r:embed="rId3"/>
          <a:stretch>
            <a:fillRect/>
          </a:stretch>
        </p:blipFill>
        <p:spPr>
          <a:xfrm>
            <a:off x="782633" y="-1054544"/>
            <a:ext cx="587728" cy="761647"/>
          </a:xfrm>
          <a:prstGeom prst="rect">
            <a:avLst/>
          </a:prstGeom>
        </p:spPr>
      </p:pic>
      <p:pic>
        <p:nvPicPr>
          <p:cNvPr id="27" name="Picture 26">
            <a:extLst>
              <a:ext uri="{FF2B5EF4-FFF2-40B4-BE49-F238E27FC236}">
                <a16:creationId xmlns:a16="http://schemas.microsoft.com/office/drawing/2014/main" id="{653EBDA5-73F7-3F4F-8CAD-55E4534718C5}"/>
              </a:ext>
            </a:extLst>
          </p:cNvPr>
          <p:cNvPicPr>
            <a:picLocks noChangeAspect="1"/>
          </p:cNvPicPr>
          <p:nvPr/>
        </p:nvPicPr>
        <p:blipFill>
          <a:blip r:embed="rId4"/>
          <a:stretch>
            <a:fillRect/>
          </a:stretch>
        </p:blipFill>
        <p:spPr>
          <a:xfrm>
            <a:off x="2825608" y="-1067878"/>
            <a:ext cx="707583" cy="710659"/>
          </a:xfrm>
          <a:prstGeom prst="rect">
            <a:avLst/>
          </a:prstGeom>
        </p:spPr>
      </p:pic>
      <p:pic>
        <p:nvPicPr>
          <p:cNvPr id="30" name="Picture 29">
            <a:extLst>
              <a:ext uri="{FF2B5EF4-FFF2-40B4-BE49-F238E27FC236}">
                <a16:creationId xmlns:a16="http://schemas.microsoft.com/office/drawing/2014/main" id="{BEEA84F2-0596-AD4C-ABC7-94007EBC1A75}"/>
              </a:ext>
            </a:extLst>
          </p:cNvPr>
          <p:cNvPicPr>
            <a:picLocks noChangeAspect="1"/>
          </p:cNvPicPr>
          <p:nvPr/>
        </p:nvPicPr>
        <p:blipFill>
          <a:blip r:embed="rId5"/>
          <a:stretch>
            <a:fillRect/>
          </a:stretch>
        </p:blipFill>
        <p:spPr>
          <a:xfrm>
            <a:off x="5554988" y="-1078073"/>
            <a:ext cx="715474" cy="680122"/>
          </a:xfrm>
          <a:prstGeom prst="rect">
            <a:avLst/>
          </a:prstGeom>
        </p:spPr>
      </p:pic>
    </p:spTree>
    <p:extLst>
      <p:ext uri="{BB962C8B-B14F-4D97-AF65-F5344CB8AC3E}">
        <p14:creationId xmlns:p14="http://schemas.microsoft.com/office/powerpoint/2010/main" val="63218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15" name="Rectangle 14">
            <a:extLst>
              <a:ext uri="{FF2B5EF4-FFF2-40B4-BE49-F238E27FC236}">
                <a16:creationId xmlns:a16="http://schemas.microsoft.com/office/drawing/2014/main" id="{BF525B29-B333-DC45-ACE6-84D35C3951AA}"/>
              </a:ext>
            </a:extLst>
          </p:cNvPr>
          <p:cNvSpPr/>
          <p:nvPr/>
        </p:nvSpPr>
        <p:spPr>
          <a:xfrm>
            <a:off x="1269325" y="0"/>
            <a:ext cx="10562842" cy="662237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000" b="1" dirty="0">
                <a:solidFill>
                  <a:schemeClr val="accent5">
                    <a:lumMod val="75000"/>
                  </a:schemeClr>
                </a:solidFill>
                <a:latin typeface="Cavolini" panose="03000502040302020204" pitchFamily="66" charset="0"/>
                <a:cs typeface="Cavolini" panose="03000502040302020204" pitchFamily="66" charset="0"/>
              </a:rPr>
              <a:t>What to include in your presentation?  </a:t>
            </a: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r>
              <a:rPr lang="cy-GB" sz="2000" b="1" dirty="0">
                <a:solidFill>
                  <a:schemeClr val="accent5">
                    <a:lumMod val="75000"/>
                  </a:schemeClr>
                </a:solidFill>
                <a:latin typeface="Cavolini" panose="03000502040302020204" pitchFamily="66" charset="0"/>
                <a:cs typeface="Cavolini" panose="03000502040302020204" pitchFamily="66" charset="0"/>
              </a:rPr>
              <a:t>What to include on your display board.</a:t>
            </a: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en-US" sz="2000" b="1" dirty="0">
              <a:solidFill>
                <a:schemeClr val="accent5">
                  <a:lumMod val="75000"/>
                </a:schemeClr>
              </a:solidFill>
              <a:latin typeface="Cavolini" panose="03000502040302020204" pitchFamily="66" charset="0"/>
              <a:cs typeface="Cavolini" panose="03000502040302020204" pitchFamily="66" charset="0"/>
            </a:endParaRPr>
          </a:p>
        </p:txBody>
      </p:sp>
      <p:pic>
        <p:nvPicPr>
          <p:cNvPr id="10" name="Picture 9">
            <a:extLst>
              <a:ext uri="{FF2B5EF4-FFF2-40B4-BE49-F238E27FC236}">
                <a16:creationId xmlns:a16="http://schemas.microsoft.com/office/drawing/2014/main" id="{12385D5F-4057-DF4C-BC7B-867C84D6DE85}"/>
              </a:ext>
            </a:extLst>
          </p:cNvPr>
          <p:cNvPicPr>
            <a:picLocks noChangeAspect="1"/>
          </p:cNvPicPr>
          <p:nvPr/>
        </p:nvPicPr>
        <p:blipFill>
          <a:blip r:embed="rId3"/>
          <a:stretch>
            <a:fillRect/>
          </a:stretch>
        </p:blipFill>
        <p:spPr>
          <a:xfrm>
            <a:off x="48008" y="85379"/>
            <a:ext cx="1422400" cy="1422400"/>
          </a:xfrm>
          <a:prstGeom prst="rect">
            <a:avLst/>
          </a:prstGeom>
        </p:spPr>
      </p:pic>
      <p:sp>
        <p:nvSpPr>
          <p:cNvPr id="19" name="TextBox 18">
            <a:extLst>
              <a:ext uri="{FF2B5EF4-FFF2-40B4-BE49-F238E27FC236}">
                <a16:creationId xmlns:a16="http://schemas.microsoft.com/office/drawing/2014/main" id="{AA84EFA2-D170-CE4D-A8DB-F29C3CB6057D}"/>
              </a:ext>
            </a:extLst>
          </p:cNvPr>
          <p:cNvSpPr txBox="1"/>
          <p:nvPr/>
        </p:nvSpPr>
        <p:spPr>
          <a:xfrm>
            <a:off x="1615076" y="150248"/>
            <a:ext cx="11811000" cy="646331"/>
          </a:xfrm>
          <a:prstGeom prst="rect">
            <a:avLst/>
          </a:prstGeom>
          <a:noFill/>
        </p:spPr>
        <p:txBody>
          <a:bodyPr wrap="square" rtlCol="0">
            <a:spAutoFit/>
          </a:bodyPr>
          <a:lstStyle/>
          <a:p>
            <a:pPr algn="l"/>
            <a:endParaRPr lang="en-US" dirty="0"/>
          </a:p>
          <a:p>
            <a:pPr algn="l"/>
            <a:endParaRPr lang="en-US" sz="1800" dirty="0"/>
          </a:p>
        </p:txBody>
      </p:sp>
    </p:spTree>
    <p:extLst>
      <p:ext uri="{BB962C8B-B14F-4D97-AF65-F5344CB8AC3E}">
        <p14:creationId xmlns:p14="http://schemas.microsoft.com/office/powerpoint/2010/main" val="2981578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15" name="Rectangle 14">
            <a:extLst>
              <a:ext uri="{FF2B5EF4-FFF2-40B4-BE49-F238E27FC236}">
                <a16:creationId xmlns:a16="http://schemas.microsoft.com/office/drawing/2014/main" id="{BF525B29-B333-DC45-ACE6-84D35C3951AA}"/>
              </a:ext>
            </a:extLst>
          </p:cNvPr>
          <p:cNvSpPr/>
          <p:nvPr/>
        </p:nvSpPr>
        <p:spPr>
          <a:xfrm>
            <a:off x="1269325" y="0"/>
            <a:ext cx="10562842" cy="662237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000" b="1" dirty="0">
                <a:solidFill>
                  <a:schemeClr val="accent5">
                    <a:lumMod val="75000"/>
                  </a:schemeClr>
                </a:solidFill>
                <a:latin typeface="Cavolini" panose="03000502040302020204" pitchFamily="66" charset="0"/>
                <a:cs typeface="Cavolini" panose="03000502040302020204" pitchFamily="66" charset="0"/>
              </a:rPr>
              <a:t>Plenary:</a:t>
            </a: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r>
              <a:rPr lang="cy-GB" sz="2000" b="1" dirty="0">
                <a:solidFill>
                  <a:schemeClr val="accent5">
                    <a:lumMod val="75000"/>
                  </a:schemeClr>
                </a:solidFill>
                <a:latin typeface="Cavolini" panose="03000502040302020204" pitchFamily="66" charset="0"/>
                <a:cs typeface="Cavolini" panose="03000502040302020204" pitchFamily="66" charset="0"/>
              </a:rPr>
              <a:t>Check through your presentation note. Have you included language devices in your text? Highlight them to ensure that you have a balance throughout your pitch. </a:t>
            </a: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cy-GB" sz="2000" b="1" dirty="0">
              <a:solidFill>
                <a:schemeClr val="accent5">
                  <a:lumMod val="75000"/>
                </a:schemeClr>
              </a:solidFill>
              <a:latin typeface="Cavolini" panose="03000502040302020204" pitchFamily="66" charset="0"/>
              <a:cs typeface="Cavolini" panose="03000502040302020204" pitchFamily="66" charset="0"/>
            </a:endParaRPr>
          </a:p>
          <a:p>
            <a:pPr algn="ctr"/>
            <a:endParaRPr lang="en-US" sz="2000" b="1" dirty="0">
              <a:solidFill>
                <a:schemeClr val="accent5">
                  <a:lumMod val="75000"/>
                </a:schemeClr>
              </a:solidFill>
              <a:latin typeface="Cavolini" panose="03000502040302020204" pitchFamily="66" charset="0"/>
              <a:cs typeface="Cavolini" panose="03000502040302020204" pitchFamily="66" charset="0"/>
            </a:endParaRPr>
          </a:p>
        </p:txBody>
      </p:sp>
      <p:pic>
        <p:nvPicPr>
          <p:cNvPr id="10" name="Picture 9">
            <a:extLst>
              <a:ext uri="{FF2B5EF4-FFF2-40B4-BE49-F238E27FC236}">
                <a16:creationId xmlns:a16="http://schemas.microsoft.com/office/drawing/2014/main" id="{12385D5F-4057-DF4C-BC7B-867C84D6DE85}"/>
              </a:ext>
            </a:extLst>
          </p:cNvPr>
          <p:cNvPicPr>
            <a:picLocks noChangeAspect="1"/>
          </p:cNvPicPr>
          <p:nvPr/>
        </p:nvPicPr>
        <p:blipFill>
          <a:blip r:embed="rId3"/>
          <a:stretch>
            <a:fillRect/>
          </a:stretch>
        </p:blipFill>
        <p:spPr>
          <a:xfrm>
            <a:off x="48008" y="85379"/>
            <a:ext cx="1422400" cy="1422400"/>
          </a:xfrm>
          <a:prstGeom prst="rect">
            <a:avLst/>
          </a:prstGeom>
        </p:spPr>
      </p:pic>
      <p:sp>
        <p:nvSpPr>
          <p:cNvPr id="19" name="TextBox 18">
            <a:extLst>
              <a:ext uri="{FF2B5EF4-FFF2-40B4-BE49-F238E27FC236}">
                <a16:creationId xmlns:a16="http://schemas.microsoft.com/office/drawing/2014/main" id="{AA84EFA2-D170-CE4D-A8DB-F29C3CB6057D}"/>
              </a:ext>
            </a:extLst>
          </p:cNvPr>
          <p:cNvSpPr txBox="1"/>
          <p:nvPr/>
        </p:nvSpPr>
        <p:spPr>
          <a:xfrm>
            <a:off x="2588743" y="85379"/>
            <a:ext cx="11811000" cy="646331"/>
          </a:xfrm>
          <a:prstGeom prst="rect">
            <a:avLst/>
          </a:prstGeom>
          <a:noFill/>
        </p:spPr>
        <p:txBody>
          <a:bodyPr wrap="square" rtlCol="0">
            <a:spAutoFit/>
          </a:bodyPr>
          <a:lstStyle/>
          <a:p>
            <a:pPr marL="342900" indent="-342900" algn="l">
              <a:buAutoNum type="arabicPeriod"/>
            </a:pPr>
            <a:endParaRPr lang="en-US" dirty="0"/>
          </a:p>
          <a:p>
            <a:pPr algn="l"/>
            <a:endParaRPr lang="en-US" sz="1800" dirty="0"/>
          </a:p>
        </p:txBody>
      </p:sp>
    </p:spTree>
    <p:extLst>
      <p:ext uri="{BB962C8B-B14F-4D97-AF65-F5344CB8AC3E}">
        <p14:creationId xmlns:p14="http://schemas.microsoft.com/office/powerpoint/2010/main" val="191752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Tree>
    <p:extLst>
      <p:ext uri="{BB962C8B-B14F-4D97-AF65-F5344CB8AC3E}">
        <p14:creationId xmlns:p14="http://schemas.microsoft.com/office/powerpoint/2010/main" val="474607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4" name="Rectangle 3">
            <a:extLst>
              <a:ext uri="{FF2B5EF4-FFF2-40B4-BE49-F238E27FC236}">
                <a16:creationId xmlns:a16="http://schemas.microsoft.com/office/drawing/2014/main" id="{736A19A9-EC9E-1647-91F4-290CC1391699}"/>
              </a:ext>
            </a:extLst>
          </p:cNvPr>
          <p:cNvSpPr/>
          <p:nvPr/>
        </p:nvSpPr>
        <p:spPr>
          <a:xfrm>
            <a:off x="0" y="269528"/>
            <a:ext cx="12107333" cy="1593139"/>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7685206-5486-7942-8A66-3FBC45D15003}"/>
              </a:ext>
            </a:extLst>
          </p:cNvPr>
          <p:cNvSpPr txBox="1"/>
          <p:nvPr/>
        </p:nvSpPr>
        <p:spPr>
          <a:xfrm>
            <a:off x="1" y="654867"/>
            <a:ext cx="12107332" cy="1477328"/>
          </a:xfrm>
          <a:prstGeom prst="rect">
            <a:avLst/>
          </a:prstGeom>
          <a:noFill/>
        </p:spPr>
        <p:txBody>
          <a:bodyPr wrap="square" rtlCol="0">
            <a:spAutoFit/>
          </a:bodyPr>
          <a:lstStyle/>
          <a:p>
            <a:pPr algn="l"/>
            <a:r>
              <a:rPr lang="cy-GB" sz="2400" dirty="0">
                <a:latin typeface="Comic Sans MS" panose="030F0702030302020204" pitchFamily="66" charset="0"/>
              </a:rPr>
              <a:t>Before we begin our pitches, let’s consider what makes a successful presentation and what makes a good audience. </a:t>
            </a:r>
            <a:endParaRPr lang="en-US" sz="2400" dirty="0">
              <a:latin typeface="Comic Sans MS" panose="030F0702030302020204" pitchFamily="66" charset="0"/>
            </a:endParaRPr>
          </a:p>
          <a:p>
            <a:pPr marL="342900" indent="-342900" algn="l">
              <a:buAutoNum type="arabicPeriod"/>
            </a:pPr>
            <a:endParaRPr lang="en-US" sz="2400" dirty="0">
              <a:latin typeface="Comic Sans MS" panose="030F0702030302020204" pitchFamily="66" charset="0"/>
            </a:endParaRPr>
          </a:p>
          <a:p>
            <a:pPr algn="l"/>
            <a:endParaRPr lang="en-US" sz="1800" dirty="0"/>
          </a:p>
        </p:txBody>
      </p:sp>
      <p:sp>
        <p:nvSpPr>
          <p:cNvPr id="6" name="Rectangle 5">
            <a:extLst>
              <a:ext uri="{FF2B5EF4-FFF2-40B4-BE49-F238E27FC236}">
                <a16:creationId xmlns:a16="http://schemas.microsoft.com/office/drawing/2014/main" id="{143FF374-F75F-E34A-B0CB-ED57EE210759}"/>
              </a:ext>
            </a:extLst>
          </p:cNvPr>
          <p:cNvSpPr/>
          <p:nvPr/>
        </p:nvSpPr>
        <p:spPr>
          <a:xfrm>
            <a:off x="476249" y="1965541"/>
            <a:ext cx="4804833" cy="480483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400" b="1" dirty="0">
                <a:solidFill>
                  <a:srgbClr val="00B050"/>
                </a:solidFill>
              </a:rPr>
              <a:t>Do</a:t>
            </a:r>
            <a:endParaRPr lang="en-US" sz="2400" b="1" dirty="0">
              <a:solidFill>
                <a:srgbClr val="00B050"/>
              </a:solidFill>
            </a:endParaRPr>
          </a:p>
        </p:txBody>
      </p:sp>
      <p:sp>
        <p:nvSpPr>
          <p:cNvPr id="7" name="Rectangle 6">
            <a:extLst>
              <a:ext uri="{FF2B5EF4-FFF2-40B4-BE49-F238E27FC236}">
                <a16:creationId xmlns:a16="http://schemas.microsoft.com/office/drawing/2014/main" id="{86031C25-E0DB-9247-9B70-EE94CFB16A6B}"/>
              </a:ext>
            </a:extLst>
          </p:cNvPr>
          <p:cNvSpPr/>
          <p:nvPr/>
        </p:nvSpPr>
        <p:spPr>
          <a:xfrm>
            <a:off x="6608232" y="1965540"/>
            <a:ext cx="4804833" cy="480483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400" b="1" dirty="0">
                <a:solidFill>
                  <a:srgbClr val="C00000"/>
                </a:solidFill>
              </a:rPr>
              <a:t>Don’t</a:t>
            </a:r>
            <a:r>
              <a:rPr lang="cy-GB" sz="2000" b="1" dirty="0">
                <a:solidFill>
                  <a:srgbClr val="00B050"/>
                </a:solidFill>
              </a:rPr>
              <a:t> </a:t>
            </a:r>
            <a:endParaRPr lang="en-US" sz="2000" b="1" dirty="0">
              <a:solidFill>
                <a:srgbClr val="00B050"/>
              </a:solidFill>
            </a:endParaRPr>
          </a:p>
        </p:txBody>
      </p:sp>
    </p:spTree>
    <p:extLst>
      <p:ext uri="{BB962C8B-B14F-4D97-AF65-F5344CB8AC3E}">
        <p14:creationId xmlns:p14="http://schemas.microsoft.com/office/powerpoint/2010/main" val="404771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2" name="TextBox 1">
            <a:extLst>
              <a:ext uri="{FF2B5EF4-FFF2-40B4-BE49-F238E27FC236}">
                <a16:creationId xmlns:a16="http://schemas.microsoft.com/office/drawing/2014/main" id="{8012FDC9-05A8-3047-A63E-114A2806B23A}"/>
              </a:ext>
            </a:extLst>
          </p:cNvPr>
          <p:cNvSpPr txBox="1"/>
          <p:nvPr/>
        </p:nvSpPr>
        <p:spPr>
          <a:xfrm>
            <a:off x="158750" y="85379"/>
            <a:ext cx="11874500" cy="6555641"/>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sz="2000" dirty="0"/>
              <a:t>Self reflection and evaluation</a:t>
            </a:r>
          </a:p>
          <a:p>
            <a:pPr algn="l"/>
            <a:endParaRPr lang="en-US" sz="2000" dirty="0"/>
          </a:p>
          <a:p>
            <a:pPr algn="l"/>
            <a:r>
              <a:rPr lang="en-US" sz="2000" dirty="0"/>
              <a:t>It’s time to reflect on your time completing this project.</a:t>
            </a:r>
          </a:p>
          <a:p>
            <a:pPr algn="l"/>
            <a:endParaRPr lang="en-US" sz="2000" dirty="0"/>
          </a:p>
          <a:p>
            <a:pPr marL="457200" indent="-457200" algn="l">
              <a:buAutoNum type="arabicPeriod"/>
            </a:pPr>
            <a:r>
              <a:rPr lang="en-US" sz="2000" dirty="0"/>
              <a:t>What have you learned about food and food production in your area?</a:t>
            </a:r>
          </a:p>
          <a:p>
            <a:pPr marL="457200" indent="-457200" algn="l">
              <a:buAutoNum type="arabicPeriod"/>
            </a:pPr>
            <a:endParaRPr lang="en-US" sz="2000" dirty="0"/>
          </a:p>
          <a:p>
            <a:pPr marL="457200" indent="-457200" algn="l">
              <a:buAutoNum type="arabicPeriod"/>
            </a:pPr>
            <a:endParaRPr lang="en-US" sz="2000" dirty="0"/>
          </a:p>
          <a:p>
            <a:pPr marL="457200" indent="-457200" algn="l">
              <a:buAutoNum type="arabicPeriod"/>
            </a:pPr>
            <a:endParaRPr lang="en-US" sz="2000" dirty="0"/>
          </a:p>
          <a:p>
            <a:pPr marL="457200" indent="-457200" algn="l">
              <a:buAutoNum type="arabicPeriod"/>
            </a:pPr>
            <a:r>
              <a:rPr lang="en-US" sz="2000" dirty="0"/>
              <a:t>What did your group do particularly well?  </a:t>
            </a:r>
          </a:p>
          <a:p>
            <a:pPr marL="457200" indent="-457200" algn="l">
              <a:buAutoNum type="arabicPeriod"/>
            </a:pPr>
            <a:endParaRPr lang="en-US" sz="2000" dirty="0"/>
          </a:p>
          <a:p>
            <a:pPr marL="457200" indent="-457200" algn="l">
              <a:buAutoNum type="arabicPeriod"/>
            </a:pPr>
            <a:endParaRPr lang="en-US" sz="2000" dirty="0"/>
          </a:p>
          <a:p>
            <a:pPr marL="457200" indent="-457200" algn="l">
              <a:buAutoNum type="arabicPeriod"/>
            </a:pPr>
            <a:r>
              <a:rPr lang="en-US" sz="2000" dirty="0"/>
              <a:t>In what ways do you think you or your group could improve?</a:t>
            </a:r>
          </a:p>
          <a:p>
            <a:pPr marL="457200" indent="-457200" algn="l">
              <a:buAutoNum type="arabicPeriod"/>
            </a:pPr>
            <a:endParaRPr lang="en-US" sz="2000" dirty="0"/>
          </a:p>
          <a:p>
            <a:pPr marL="457200" indent="-457200" algn="l">
              <a:buAutoNum type="arabicPeriod"/>
            </a:pPr>
            <a:endParaRPr lang="en-US" sz="2000" dirty="0"/>
          </a:p>
          <a:p>
            <a:pPr marL="457200" indent="-457200" algn="l">
              <a:buAutoNum type="arabicPeriod"/>
            </a:pPr>
            <a:r>
              <a:rPr lang="en-US" sz="2000" dirty="0"/>
              <a:t>Would you do anything differently next time around?</a:t>
            </a:r>
          </a:p>
          <a:p>
            <a:pPr marL="457200" indent="-457200" algn="l">
              <a:buAutoNum type="arabicPeriod"/>
            </a:pPr>
            <a:endParaRPr lang="en-US" sz="2000" dirty="0"/>
          </a:p>
          <a:p>
            <a:pPr marL="457200" indent="-457200" algn="l">
              <a:buAutoNum type="arabicPeriod"/>
            </a:pPr>
            <a:endParaRPr lang="en-US" sz="2000" dirty="0"/>
          </a:p>
          <a:p>
            <a:pPr marL="457200" indent="-457200" algn="l">
              <a:buAutoNum type="arabicPeriod"/>
            </a:pPr>
            <a:r>
              <a:rPr lang="en-US" sz="2000" dirty="0"/>
              <a:t>What have been your strengths in approaching this project?  E.g. communication, time management, leadership, team-work, creativity, effective research, resilience.</a:t>
            </a:r>
          </a:p>
          <a:p>
            <a:pPr algn="l"/>
            <a:endParaRPr lang="en-US" sz="2000" dirty="0"/>
          </a:p>
          <a:p>
            <a:pPr algn="l"/>
            <a:endParaRPr lang="en-US" sz="2000" dirty="0"/>
          </a:p>
        </p:txBody>
      </p:sp>
      <p:pic>
        <p:nvPicPr>
          <p:cNvPr id="35" name="Picture 34">
            <a:extLst>
              <a:ext uri="{FF2B5EF4-FFF2-40B4-BE49-F238E27FC236}">
                <a16:creationId xmlns:a16="http://schemas.microsoft.com/office/drawing/2014/main" id="{F7405931-6329-1E46-AC7D-2A1DE0DBD7D7}"/>
              </a:ext>
            </a:extLst>
          </p:cNvPr>
          <p:cNvPicPr>
            <a:picLocks noChangeAspect="1"/>
          </p:cNvPicPr>
          <p:nvPr/>
        </p:nvPicPr>
        <p:blipFill>
          <a:blip r:embed="rId3"/>
          <a:stretch>
            <a:fillRect/>
          </a:stretch>
        </p:blipFill>
        <p:spPr>
          <a:xfrm>
            <a:off x="10976944" y="323514"/>
            <a:ext cx="847831" cy="946130"/>
          </a:xfrm>
          <a:prstGeom prst="rect">
            <a:avLst/>
          </a:prstGeom>
        </p:spPr>
      </p:pic>
    </p:spTree>
    <p:extLst>
      <p:ext uri="{BB962C8B-B14F-4D97-AF65-F5344CB8AC3E}">
        <p14:creationId xmlns:p14="http://schemas.microsoft.com/office/powerpoint/2010/main" val="185639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292E149-C795-FE4D-A98A-10D0884278AC}"/>
              </a:ext>
            </a:extLst>
          </p:cNvPr>
          <p:cNvGraphicFramePr>
            <a:graphicFrameLocks noGrp="1"/>
          </p:cNvGraphicFramePr>
          <p:nvPr>
            <p:extLst>
              <p:ext uri="{D42A27DB-BD31-4B8C-83A1-F6EECF244321}">
                <p14:modId xmlns:p14="http://schemas.microsoft.com/office/powerpoint/2010/main" val="3840225678"/>
              </p:ext>
            </p:extLst>
          </p:nvPr>
        </p:nvGraphicFramePr>
        <p:xfrm>
          <a:off x="623453" y="378651"/>
          <a:ext cx="7602287" cy="5558601"/>
        </p:xfrm>
        <a:graphic>
          <a:graphicData uri="http://schemas.openxmlformats.org/drawingml/2006/table">
            <a:tbl>
              <a:tblPr firstRow="1" bandRow="1">
                <a:tableStyleId>{5940675A-B579-460E-94D1-54222C63F5DA}</a:tableStyleId>
              </a:tblPr>
              <a:tblGrid>
                <a:gridCol w="1284426">
                  <a:extLst>
                    <a:ext uri="{9D8B030D-6E8A-4147-A177-3AD203B41FA5}">
                      <a16:colId xmlns:a16="http://schemas.microsoft.com/office/drawing/2014/main" val="834717892"/>
                    </a:ext>
                  </a:extLst>
                </a:gridCol>
                <a:gridCol w="1223783">
                  <a:extLst>
                    <a:ext uri="{9D8B030D-6E8A-4147-A177-3AD203B41FA5}">
                      <a16:colId xmlns:a16="http://schemas.microsoft.com/office/drawing/2014/main" val="1428779762"/>
                    </a:ext>
                  </a:extLst>
                </a:gridCol>
                <a:gridCol w="1193938">
                  <a:extLst>
                    <a:ext uri="{9D8B030D-6E8A-4147-A177-3AD203B41FA5}">
                      <a16:colId xmlns:a16="http://schemas.microsoft.com/office/drawing/2014/main" val="1559655583"/>
                    </a:ext>
                  </a:extLst>
                </a:gridCol>
                <a:gridCol w="1284743">
                  <a:extLst>
                    <a:ext uri="{9D8B030D-6E8A-4147-A177-3AD203B41FA5}">
                      <a16:colId xmlns:a16="http://schemas.microsoft.com/office/drawing/2014/main" val="300068215"/>
                    </a:ext>
                  </a:extLst>
                </a:gridCol>
                <a:gridCol w="1147329">
                  <a:extLst>
                    <a:ext uri="{9D8B030D-6E8A-4147-A177-3AD203B41FA5}">
                      <a16:colId xmlns:a16="http://schemas.microsoft.com/office/drawing/2014/main" val="2555010206"/>
                    </a:ext>
                  </a:extLst>
                </a:gridCol>
                <a:gridCol w="1468068">
                  <a:extLst>
                    <a:ext uri="{9D8B030D-6E8A-4147-A177-3AD203B41FA5}">
                      <a16:colId xmlns:a16="http://schemas.microsoft.com/office/drawing/2014/main" val="619579364"/>
                    </a:ext>
                  </a:extLst>
                </a:gridCol>
              </a:tblGrid>
              <a:tr h="1164875">
                <a:tc>
                  <a:txBody>
                    <a:bodyPr/>
                    <a:lstStyle/>
                    <a:p>
                      <a:r>
                        <a:rPr lang="en-US" sz="1600" dirty="0"/>
                        <a:t>Garlic</a:t>
                      </a:r>
                    </a:p>
                  </a:txBody>
                  <a:tcPr marL="83127" marR="83127" marT="41564" marB="41564"/>
                </a:tc>
                <a:tc>
                  <a:txBody>
                    <a:bodyPr/>
                    <a:lstStyle/>
                    <a:p>
                      <a:r>
                        <a:rPr lang="cy-GB" sz="1600" dirty="0"/>
                        <a:t>Potatoes</a:t>
                      </a:r>
                      <a:endParaRPr lang="en-US" sz="1600" dirty="0"/>
                    </a:p>
                  </a:txBody>
                  <a:tcPr marL="83127" marR="83127" marT="41564" marB="41564"/>
                </a:tc>
                <a:tc>
                  <a:txBody>
                    <a:bodyPr/>
                    <a:lstStyle/>
                    <a:p>
                      <a:r>
                        <a:rPr lang="cy-GB" sz="1600" dirty="0"/>
                        <a:t>Apples</a:t>
                      </a:r>
                      <a:endParaRPr lang="en-US" sz="1600" dirty="0"/>
                    </a:p>
                  </a:txBody>
                  <a:tcPr marL="83127" marR="83127" marT="41564" marB="41564"/>
                </a:tc>
                <a:tc>
                  <a:txBody>
                    <a:bodyPr/>
                    <a:lstStyle/>
                    <a:p>
                      <a:r>
                        <a:rPr lang="cy-GB" sz="1600" dirty="0"/>
                        <a:t>Coffee beans</a:t>
                      </a:r>
                      <a:endParaRPr lang="en-US" sz="1600" dirty="0"/>
                    </a:p>
                  </a:txBody>
                  <a:tcPr marL="83127" marR="83127" marT="41564" marB="41564"/>
                </a:tc>
                <a:tc>
                  <a:txBody>
                    <a:bodyPr/>
                    <a:lstStyle/>
                    <a:p>
                      <a:r>
                        <a:rPr lang="cy-GB" sz="1600" dirty="0"/>
                        <a:t>Cocoa</a:t>
                      </a:r>
                      <a:endParaRPr lang="en-US" sz="1600" dirty="0"/>
                    </a:p>
                  </a:txBody>
                  <a:tcPr marL="83127" marR="83127" marT="41564" marB="41564"/>
                </a:tc>
                <a:tc>
                  <a:txBody>
                    <a:bodyPr/>
                    <a:lstStyle/>
                    <a:p>
                      <a:r>
                        <a:rPr lang="cy-GB" sz="1600" dirty="0"/>
                        <a:t>Avocado</a:t>
                      </a:r>
                      <a:endParaRPr lang="en-US" sz="1600" dirty="0"/>
                    </a:p>
                  </a:txBody>
                  <a:tcPr marL="83127" marR="83127" marT="41564" marB="41564"/>
                </a:tc>
                <a:extLst>
                  <a:ext uri="{0D108BD9-81ED-4DB2-BD59-A6C34878D82A}">
                    <a16:rowId xmlns:a16="http://schemas.microsoft.com/office/drawing/2014/main" val="3431410042"/>
                  </a:ext>
                </a:extLst>
              </a:tr>
              <a:tr h="1164875">
                <a:tc>
                  <a:txBody>
                    <a:bodyPr/>
                    <a:lstStyle/>
                    <a:p>
                      <a:r>
                        <a:rPr lang="cy-GB" sz="1600" dirty="0"/>
                        <a:t>Pork sausage</a:t>
                      </a:r>
                      <a:endParaRPr lang="en-US" sz="1600" dirty="0"/>
                    </a:p>
                  </a:txBody>
                  <a:tcPr marL="83127" marR="83127" marT="41564" marB="41564"/>
                </a:tc>
                <a:tc>
                  <a:txBody>
                    <a:bodyPr/>
                    <a:lstStyle/>
                    <a:p>
                      <a:r>
                        <a:rPr lang="cy-GB" sz="1600" dirty="0"/>
                        <a:t>Wheat</a:t>
                      </a:r>
                      <a:endParaRPr lang="en-US" sz="1600" dirty="0"/>
                    </a:p>
                  </a:txBody>
                  <a:tcPr marL="83127" marR="83127" marT="41564" marB="41564"/>
                </a:tc>
                <a:tc>
                  <a:txBody>
                    <a:bodyPr/>
                    <a:lstStyle/>
                    <a:p>
                      <a:r>
                        <a:rPr lang="cy-GB" sz="1600" dirty="0"/>
                        <a:t>Beef burger</a:t>
                      </a:r>
                      <a:endParaRPr lang="en-US" sz="1600" dirty="0"/>
                    </a:p>
                  </a:txBody>
                  <a:tcPr marL="83127" marR="83127" marT="41564" marB="41564"/>
                </a:tc>
                <a:tc>
                  <a:txBody>
                    <a:bodyPr/>
                    <a:lstStyle/>
                    <a:p>
                      <a:r>
                        <a:rPr lang="en-US" sz="1600" dirty="0"/>
                        <a:t>Rice</a:t>
                      </a:r>
                    </a:p>
                  </a:txBody>
                  <a:tcPr marL="83127" marR="83127" marT="41564" marB="41564"/>
                </a:tc>
                <a:tc>
                  <a:txBody>
                    <a:bodyPr/>
                    <a:lstStyle/>
                    <a:p>
                      <a:r>
                        <a:rPr lang="en-US" sz="1600" dirty="0"/>
                        <a:t>Pineapples</a:t>
                      </a:r>
                    </a:p>
                  </a:txBody>
                  <a:tcPr marL="83127" marR="83127" marT="41564" marB="41564"/>
                </a:tc>
                <a:tc>
                  <a:txBody>
                    <a:bodyPr/>
                    <a:lstStyle/>
                    <a:p>
                      <a:r>
                        <a:rPr lang="cy-GB" sz="1600" dirty="0"/>
                        <a:t>Oranges</a:t>
                      </a:r>
                      <a:endParaRPr lang="en-US" sz="1600" dirty="0"/>
                    </a:p>
                  </a:txBody>
                  <a:tcPr marL="83127" marR="83127" marT="41564" marB="41564"/>
                </a:tc>
                <a:extLst>
                  <a:ext uri="{0D108BD9-81ED-4DB2-BD59-A6C34878D82A}">
                    <a16:rowId xmlns:a16="http://schemas.microsoft.com/office/drawing/2014/main" val="439038692"/>
                  </a:ext>
                </a:extLst>
              </a:tr>
              <a:tr h="687992">
                <a:tc>
                  <a:txBody>
                    <a:bodyPr/>
                    <a:lstStyle/>
                    <a:p>
                      <a:r>
                        <a:rPr lang="cy-GB" sz="1600" dirty="0"/>
                        <a:t>Strawberries</a:t>
                      </a:r>
                      <a:endParaRPr lang="en-US" sz="1600" dirty="0"/>
                    </a:p>
                  </a:txBody>
                  <a:tcPr marL="83127" marR="83127" marT="41564" marB="41564"/>
                </a:tc>
                <a:tc>
                  <a:txBody>
                    <a:bodyPr/>
                    <a:lstStyle/>
                    <a:p>
                      <a:r>
                        <a:rPr lang="cy-GB" sz="1600" dirty="0"/>
                        <a:t>Asparagus </a:t>
                      </a:r>
                      <a:endParaRPr lang="en-US" sz="1600" dirty="0"/>
                    </a:p>
                  </a:txBody>
                  <a:tcPr marL="83127" marR="83127" marT="41564" marB="41564"/>
                </a:tc>
                <a:tc>
                  <a:txBody>
                    <a:bodyPr/>
                    <a:lstStyle/>
                    <a:p>
                      <a:r>
                        <a:rPr lang="cy-GB" sz="1600" dirty="0"/>
                        <a:t>Lamb chops</a:t>
                      </a:r>
                      <a:endParaRPr lang="en-US" sz="1600" dirty="0"/>
                    </a:p>
                  </a:txBody>
                  <a:tcPr marL="83127" marR="83127" marT="41564" marB="41564"/>
                </a:tc>
                <a:tc>
                  <a:txBody>
                    <a:bodyPr/>
                    <a:lstStyle/>
                    <a:p>
                      <a:r>
                        <a:rPr lang="en-US" sz="1600" dirty="0"/>
                        <a:t>Bananas</a:t>
                      </a:r>
                    </a:p>
                  </a:txBody>
                  <a:tcPr marL="83127" marR="83127" marT="41564" marB="41564"/>
                </a:tc>
                <a:tc>
                  <a:txBody>
                    <a:bodyPr/>
                    <a:lstStyle/>
                    <a:p>
                      <a:r>
                        <a:rPr lang="en-US" sz="1600" dirty="0"/>
                        <a:t>Coconuts</a:t>
                      </a:r>
                    </a:p>
                  </a:txBody>
                  <a:tcPr marL="83127" marR="83127" marT="41564" marB="41564"/>
                </a:tc>
                <a:tc>
                  <a:txBody>
                    <a:bodyPr/>
                    <a:lstStyle/>
                    <a:p>
                      <a:r>
                        <a:rPr lang="en-US" sz="1600" dirty="0"/>
                        <a:t>Blueberries</a:t>
                      </a:r>
                    </a:p>
                  </a:txBody>
                  <a:tcPr marL="83127" marR="83127" marT="41564" marB="41564"/>
                </a:tc>
                <a:extLst>
                  <a:ext uri="{0D108BD9-81ED-4DB2-BD59-A6C34878D82A}">
                    <a16:rowId xmlns:a16="http://schemas.microsoft.com/office/drawing/2014/main" val="3688079228"/>
                  </a:ext>
                </a:extLst>
              </a:tr>
              <a:tr h="687992">
                <a:tc>
                  <a:txBody>
                    <a:bodyPr/>
                    <a:lstStyle/>
                    <a:p>
                      <a:r>
                        <a:rPr lang="en-US" sz="1600" dirty="0"/>
                        <a:t>Oats</a:t>
                      </a:r>
                    </a:p>
                  </a:txBody>
                  <a:tcPr marL="83127" marR="83127" marT="41564" marB="41564"/>
                </a:tc>
                <a:tc>
                  <a:txBody>
                    <a:bodyPr/>
                    <a:lstStyle/>
                    <a:p>
                      <a:r>
                        <a:rPr lang="en-US" sz="1600" dirty="0"/>
                        <a:t>Pears</a:t>
                      </a:r>
                    </a:p>
                  </a:txBody>
                  <a:tcPr marL="83127" marR="83127" marT="41564" marB="41564"/>
                </a:tc>
                <a:tc>
                  <a:txBody>
                    <a:bodyPr/>
                    <a:lstStyle/>
                    <a:p>
                      <a:r>
                        <a:rPr lang="en-US" sz="1600" dirty="0"/>
                        <a:t>Rhubarb</a:t>
                      </a:r>
                    </a:p>
                  </a:txBody>
                  <a:tcPr marL="83127" marR="83127" marT="41564" marB="41564"/>
                </a:tc>
                <a:tc>
                  <a:txBody>
                    <a:bodyPr/>
                    <a:lstStyle/>
                    <a:p>
                      <a:r>
                        <a:rPr lang="en-US" sz="1600" dirty="0"/>
                        <a:t>Kiwi Fruit</a:t>
                      </a:r>
                    </a:p>
                  </a:txBody>
                  <a:tcPr marL="83127" marR="83127" marT="41564" marB="41564"/>
                </a:tc>
                <a:tc>
                  <a:txBody>
                    <a:bodyPr/>
                    <a:lstStyle/>
                    <a:p>
                      <a:r>
                        <a:rPr lang="en-US" sz="1600" dirty="0" err="1"/>
                        <a:t>Chilli</a:t>
                      </a:r>
                      <a:r>
                        <a:rPr lang="en-US" sz="1600" dirty="0"/>
                        <a:t> beans</a:t>
                      </a:r>
                    </a:p>
                  </a:txBody>
                  <a:tcPr marL="83127" marR="83127" marT="41564" marB="41564"/>
                </a:tc>
                <a:tc>
                  <a:txBody>
                    <a:bodyPr/>
                    <a:lstStyle/>
                    <a:p>
                      <a:r>
                        <a:rPr lang="en-US" sz="1600" dirty="0"/>
                        <a:t>Soya</a:t>
                      </a:r>
                    </a:p>
                  </a:txBody>
                  <a:tcPr marL="83127" marR="83127" marT="41564" marB="41564"/>
                </a:tc>
                <a:extLst>
                  <a:ext uri="{0D108BD9-81ED-4DB2-BD59-A6C34878D82A}">
                    <a16:rowId xmlns:a16="http://schemas.microsoft.com/office/drawing/2014/main" val="1480574141"/>
                  </a:ext>
                </a:extLst>
              </a:tr>
              <a:tr h="1164875">
                <a:tc>
                  <a:txBody>
                    <a:bodyPr/>
                    <a:lstStyle/>
                    <a:p>
                      <a:r>
                        <a:rPr lang="en-US" sz="1600" dirty="0"/>
                        <a:t>Eggs</a:t>
                      </a:r>
                    </a:p>
                  </a:txBody>
                  <a:tcPr marL="83127" marR="83127" marT="41564" marB="41564"/>
                </a:tc>
                <a:tc>
                  <a:txBody>
                    <a:bodyPr/>
                    <a:lstStyle/>
                    <a:p>
                      <a:r>
                        <a:rPr lang="en-US" sz="1600" dirty="0"/>
                        <a:t>Barley</a:t>
                      </a:r>
                    </a:p>
                  </a:txBody>
                  <a:tcPr marL="83127" marR="83127" marT="41564" marB="41564"/>
                </a:tc>
                <a:tc>
                  <a:txBody>
                    <a:bodyPr/>
                    <a:lstStyle/>
                    <a:p>
                      <a:r>
                        <a:rPr lang="en-US" sz="1600" dirty="0"/>
                        <a:t>Milk</a:t>
                      </a:r>
                    </a:p>
                  </a:txBody>
                  <a:tcPr marL="83127" marR="83127" marT="41564" marB="41564"/>
                </a:tc>
                <a:tc>
                  <a:txBody>
                    <a:bodyPr/>
                    <a:lstStyle/>
                    <a:p>
                      <a:r>
                        <a:rPr lang="en-US" sz="1600" dirty="0"/>
                        <a:t>Goji berries</a:t>
                      </a:r>
                    </a:p>
                  </a:txBody>
                  <a:tcPr marL="83127" marR="83127" marT="41564" marB="41564"/>
                </a:tc>
                <a:tc>
                  <a:txBody>
                    <a:bodyPr/>
                    <a:lstStyle/>
                    <a:p>
                      <a:r>
                        <a:rPr lang="en-US" sz="1600" dirty="0"/>
                        <a:t>Tea</a:t>
                      </a:r>
                    </a:p>
                  </a:txBody>
                  <a:tcPr marL="83127" marR="83127" marT="41564" marB="41564"/>
                </a:tc>
                <a:tc>
                  <a:txBody>
                    <a:bodyPr/>
                    <a:lstStyle/>
                    <a:p>
                      <a:r>
                        <a:rPr lang="en-US" sz="1600" dirty="0"/>
                        <a:t>Crocodile steak</a:t>
                      </a:r>
                    </a:p>
                  </a:txBody>
                  <a:tcPr marL="83127" marR="83127" marT="41564" marB="41564"/>
                </a:tc>
                <a:extLst>
                  <a:ext uri="{0D108BD9-81ED-4DB2-BD59-A6C34878D82A}">
                    <a16:rowId xmlns:a16="http://schemas.microsoft.com/office/drawing/2014/main" val="13031980"/>
                  </a:ext>
                </a:extLst>
              </a:tr>
              <a:tr h="687992">
                <a:tc>
                  <a:txBody>
                    <a:bodyPr/>
                    <a:lstStyle/>
                    <a:p>
                      <a:r>
                        <a:rPr lang="en-US" sz="1600" dirty="0"/>
                        <a:t>Blackberries</a:t>
                      </a:r>
                    </a:p>
                  </a:txBody>
                  <a:tcPr marL="83127" marR="83127" marT="41564" marB="41564"/>
                </a:tc>
                <a:tc>
                  <a:txBody>
                    <a:bodyPr/>
                    <a:lstStyle/>
                    <a:p>
                      <a:r>
                        <a:rPr lang="en-US" sz="1600" dirty="0"/>
                        <a:t>Cauliflowers</a:t>
                      </a:r>
                    </a:p>
                  </a:txBody>
                  <a:tcPr marL="83127" marR="83127" marT="41564" marB="41564"/>
                </a:tc>
                <a:tc>
                  <a:txBody>
                    <a:bodyPr/>
                    <a:lstStyle/>
                    <a:p>
                      <a:r>
                        <a:rPr lang="en-US" sz="1600" dirty="0"/>
                        <a:t>leek</a:t>
                      </a:r>
                    </a:p>
                  </a:txBody>
                  <a:tcPr marL="83127" marR="83127" marT="41564" marB="41564"/>
                </a:tc>
                <a:tc>
                  <a:txBody>
                    <a:bodyPr/>
                    <a:lstStyle/>
                    <a:p>
                      <a:r>
                        <a:rPr lang="en-US" sz="1600" dirty="0"/>
                        <a:t>Mango</a:t>
                      </a:r>
                    </a:p>
                  </a:txBody>
                  <a:tcPr marL="83127" marR="83127" marT="41564" marB="41564"/>
                </a:tc>
                <a:tc>
                  <a:txBody>
                    <a:bodyPr/>
                    <a:lstStyle/>
                    <a:p>
                      <a:r>
                        <a:rPr lang="en-US" sz="1600" dirty="0"/>
                        <a:t>Papaya</a:t>
                      </a:r>
                    </a:p>
                  </a:txBody>
                  <a:tcPr marL="83127" marR="83127" marT="41564" marB="41564"/>
                </a:tc>
                <a:tc>
                  <a:txBody>
                    <a:bodyPr/>
                    <a:lstStyle/>
                    <a:p>
                      <a:r>
                        <a:rPr lang="en-US" sz="1600" dirty="0"/>
                        <a:t>Olives</a:t>
                      </a:r>
                    </a:p>
                  </a:txBody>
                  <a:tcPr marL="83127" marR="83127" marT="41564" marB="41564"/>
                </a:tc>
                <a:extLst>
                  <a:ext uri="{0D108BD9-81ED-4DB2-BD59-A6C34878D82A}">
                    <a16:rowId xmlns:a16="http://schemas.microsoft.com/office/drawing/2014/main" val="470987915"/>
                  </a:ext>
                </a:extLst>
              </a:tr>
            </a:tbl>
          </a:graphicData>
        </a:graphic>
      </p:graphicFrame>
    </p:spTree>
    <p:extLst>
      <p:ext uri="{BB962C8B-B14F-4D97-AF65-F5344CB8AC3E}">
        <p14:creationId xmlns:p14="http://schemas.microsoft.com/office/powerpoint/2010/main" val="158759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1936750" y="85379"/>
            <a:ext cx="10176059" cy="106828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79190" y="85379"/>
            <a:ext cx="1809749" cy="1138773"/>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cy-GB" sz="2400" b="1" dirty="0"/>
              <a:t>Starter feedback</a:t>
            </a:r>
            <a:endParaRPr lang="en-US" sz="2400" b="1" dirty="0"/>
          </a:p>
          <a:p>
            <a:pPr algn="l"/>
            <a:endParaRPr lang="cy-GB" sz="2000" dirty="0"/>
          </a:p>
        </p:txBody>
      </p:sp>
      <p:sp>
        <p:nvSpPr>
          <p:cNvPr id="13" name="TextBox 12">
            <a:extLst>
              <a:ext uri="{FF2B5EF4-FFF2-40B4-BE49-F238E27FC236}">
                <a16:creationId xmlns:a16="http://schemas.microsoft.com/office/drawing/2014/main" id="{2D6AFA9D-CCD3-4D43-82A3-5E7C9ACDC636}"/>
              </a:ext>
            </a:extLst>
          </p:cNvPr>
          <p:cNvSpPr txBox="1"/>
          <p:nvPr/>
        </p:nvSpPr>
        <p:spPr>
          <a:xfrm>
            <a:off x="1984561" y="230334"/>
            <a:ext cx="10176059" cy="923330"/>
          </a:xfrm>
          <a:prstGeom prst="rect">
            <a:avLst/>
          </a:prstGeom>
          <a:noFill/>
        </p:spPr>
        <p:txBody>
          <a:bodyPr wrap="square" rtlCol="0">
            <a:spAutoFit/>
          </a:bodyPr>
          <a:lstStyle/>
          <a:p>
            <a:pPr algn="l"/>
            <a:r>
              <a:rPr lang="en-US" dirty="0">
                <a:latin typeface="Comic Sans MS" panose="030F0702030302020204" pitchFamily="66" charset="0"/>
              </a:rPr>
              <a:t>One way that they might be sorted is to separate </a:t>
            </a:r>
            <a:r>
              <a:rPr lang="cy-GB" dirty="0">
                <a:latin typeface="Comic Sans MS" panose="030F0702030302020204" pitchFamily="66" charset="0"/>
              </a:rPr>
              <a:t>food that is produced </a:t>
            </a:r>
            <a:r>
              <a:rPr lang="en-US" dirty="0">
                <a:latin typeface="Comic Sans MS" panose="030F0702030302020204" pitchFamily="66" charset="0"/>
              </a:rPr>
              <a:t>commercially in the UK, and </a:t>
            </a:r>
            <a:r>
              <a:rPr lang="cy-GB" dirty="0">
                <a:latin typeface="Comic Sans MS" panose="030F0702030302020204" pitchFamily="66" charset="0"/>
              </a:rPr>
              <a:t>food </a:t>
            </a:r>
            <a:r>
              <a:rPr lang="en-US" dirty="0">
                <a:latin typeface="Comic Sans MS" panose="030F0702030302020204" pitchFamily="66" charset="0"/>
              </a:rPr>
              <a:t>that </a:t>
            </a:r>
            <a:r>
              <a:rPr lang="cy-GB" dirty="0">
                <a:latin typeface="Comic Sans MS" panose="030F0702030302020204" pitchFamily="66" charset="0"/>
              </a:rPr>
              <a:t>is</a:t>
            </a:r>
            <a:r>
              <a:rPr lang="en-US" dirty="0">
                <a:latin typeface="Comic Sans MS" panose="030F0702030302020204" pitchFamily="66" charset="0"/>
              </a:rPr>
              <a:t> not.  </a:t>
            </a:r>
          </a:p>
          <a:p>
            <a:pPr algn="l"/>
            <a:endParaRPr lang="en-US" dirty="0"/>
          </a:p>
        </p:txBody>
      </p:sp>
      <p:graphicFrame>
        <p:nvGraphicFramePr>
          <p:cNvPr id="6" name="Table 5">
            <a:extLst>
              <a:ext uri="{FF2B5EF4-FFF2-40B4-BE49-F238E27FC236}">
                <a16:creationId xmlns:a16="http://schemas.microsoft.com/office/drawing/2014/main" id="{B37C7230-4DF0-2648-B4FF-836FE2B27AA4}"/>
              </a:ext>
            </a:extLst>
          </p:cNvPr>
          <p:cNvGraphicFramePr/>
          <p:nvPr>
            <p:extLst>
              <p:ext uri="{D42A27DB-BD31-4B8C-83A1-F6EECF244321}">
                <p14:modId xmlns:p14="http://schemas.microsoft.com/office/powerpoint/2010/main" val="2553823538"/>
              </p:ext>
            </p:extLst>
          </p:nvPr>
        </p:nvGraphicFramePr>
        <p:xfrm>
          <a:off x="2155889" y="1353955"/>
          <a:ext cx="8967193" cy="5418666"/>
        </p:xfrm>
        <a:graphic>
          <a:graphicData uri="http://schemas.openxmlformats.org/drawingml/2006/table">
            <a:tbl>
              <a:tblPr firstRow="1" bandRow="1">
                <a:tableStyleId>{5940675A-B579-460E-94D1-54222C63F5DA}</a:tableStyleId>
              </a:tblPr>
              <a:tblGrid>
                <a:gridCol w="1515030">
                  <a:extLst>
                    <a:ext uri="{9D8B030D-6E8A-4147-A177-3AD203B41FA5}">
                      <a16:colId xmlns:a16="http://schemas.microsoft.com/office/drawing/2014/main" val="834717892"/>
                    </a:ext>
                  </a:extLst>
                </a:gridCol>
                <a:gridCol w="1443500">
                  <a:extLst>
                    <a:ext uri="{9D8B030D-6E8A-4147-A177-3AD203B41FA5}">
                      <a16:colId xmlns:a16="http://schemas.microsoft.com/office/drawing/2014/main" val="1428779762"/>
                    </a:ext>
                  </a:extLst>
                </a:gridCol>
                <a:gridCol w="1408296">
                  <a:extLst>
                    <a:ext uri="{9D8B030D-6E8A-4147-A177-3AD203B41FA5}">
                      <a16:colId xmlns:a16="http://schemas.microsoft.com/office/drawing/2014/main" val="1559655583"/>
                    </a:ext>
                  </a:extLst>
                </a:gridCol>
                <a:gridCol w="1515404">
                  <a:extLst>
                    <a:ext uri="{9D8B030D-6E8A-4147-A177-3AD203B41FA5}">
                      <a16:colId xmlns:a16="http://schemas.microsoft.com/office/drawing/2014/main" val="300068215"/>
                    </a:ext>
                  </a:extLst>
                </a:gridCol>
                <a:gridCol w="1353320">
                  <a:extLst>
                    <a:ext uri="{9D8B030D-6E8A-4147-A177-3AD203B41FA5}">
                      <a16:colId xmlns:a16="http://schemas.microsoft.com/office/drawing/2014/main" val="2555010206"/>
                    </a:ext>
                  </a:extLst>
                </a:gridCol>
                <a:gridCol w="1731643">
                  <a:extLst>
                    <a:ext uri="{9D8B030D-6E8A-4147-A177-3AD203B41FA5}">
                      <a16:colId xmlns:a16="http://schemas.microsoft.com/office/drawing/2014/main" val="619579364"/>
                    </a:ext>
                  </a:extLst>
                </a:gridCol>
              </a:tblGrid>
              <a:tr h="1135550">
                <a:tc>
                  <a:txBody>
                    <a:bodyPr/>
                    <a:lstStyle/>
                    <a:p>
                      <a:r>
                        <a:rPr lang="en-US" sz="1600" dirty="0"/>
                        <a:t>Garlic</a:t>
                      </a:r>
                    </a:p>
                  </a:txBody>
                  <a:tcPr marL="98051" marR="98051" marT="40518" marB="40518">
                    <a:solidFill>
                      <a:schemeClr val="bg1"/>
                    </a:solidFill>
                  </a:tcPr>
                </a:tc>
                <a:tc>
                  <a:txBody>
                    <a:bodyPr/>
                    <a:lstStyle/>
                    <a:p>
                      <a:r>
                        <a:rPr lang="cy-GB" sz="1600" dirty="0"/>
                        <a:t>Potatoes</a:t>
                      </a:r>
                      <a:endParaRPr lang="en-US" sz="1600" dirty="0"/>
                    </a:p>
                  </a:txBody>
                  <a:tcPr marL="98051" marR="98051" marT="40518" marB="40518">
                    <a:solidFill>
                      <a:schemeClr val="bg1"/>
                    </a:solidFill>
                  </a:tcPr>
                </a:tc>
                <a:tc>
                  <a:txBody>
                    <a:bodyPr/>
                    <a:lstStyle/>
                    <a:p>
                      <a:r>
                        <a:rPr lang="cy-GB" sz="1600" dirty="0"/>
                        <a:t>Apples</a:t>
                      </a:r>
                      <a:endParaRPr lang="en-US" sz="1600" dirty="0"/>
                    </a:p>
                  </a:txBody>
                  <a:tcPr marL="98051" marR="98051" marT="40518" marB="40518">
                    <a:solidFill>
                      <a:schemeClr val="bg1"/>
                    </a:solidFill>
                  </a:tcPr>
                </a:tc>
                <a:tc>
                  <a:txBody>
                    <a:bodyPr/>
                    <a:lstStyle/>
                    <a:p>
                      <a:r>
                        <a:rPr lang="cy-GB" sz="1600" dirty="0"/>
                        <a:t>Coffee beans</a:t>
                      </a:r>
                      <a:endParaRPr lang="en-US" sz="1600" dirty="0"/>
                    </a:p>
                  </a:txBody>
                  <a:tcPr marL="98051" marR="98051" marT="40518" marB="40518">
                    <a:solidFill>
                      <a:schemeClr val="bg1"/>
                    </a:solidFill>
                  </a:tcPr>
                </a:tc>
                <a:tc>
                  <a:txBody>
                    <a:bodyPr/>
                    <a:lstStyle/>
                    <a:p>
                      <a:r>
                        <a:rPr lang="cy-GB" sz="1600" dirty="0"/>
                        <a:t>Cocoa</a:t>
                      </a:r>
                      <a:endParaRPr lang="en-US" sz="1600" dirty="0"/>
                    </a:p>
                  </a:txBody>
                  <a:tcPr marL="98051" marR="98051" marT="40518" marB="40518">
                    <a:solidFill>
                      <a:schemeClr val="bg1"/>
                    </a:solidFill>
                  </a:tcPr>
                </a:tc>
                <a:tc>
                  <a:txBody>
                    <a:bodyPr/>
                    <a:lstStyle/>
                    <a:p>
                      <a:r>
                        <a:rPr lang="cy-GB" sz="1600" dirty="0"/>
                        <a:t>Avocado</a:t>
                      </a:r>
                      <a:endParaRPr lang="en-US" sz="1600" dirty="0"/>
                    </a:p>
                  </a:txBody>
                  <a:tcPr marL="98051" marR="98051" marT="40518" marB="40518">
                    <a:solidFill>
                      <a:schemeClr val="bg1"/>
                    </a:solidFill>
                  </a:tcPr>
                </a:tc>
                <a:extLst>
                  <a:ext uri="{0D108BD9-81ED-4DB2-BD59-A6C34878D82A}">
                    <a16:rowId xmlns:a16="http://schemas.microsoft.com/office/drawing/2014/main" val="3431410042"/>
                  </a:ext>
                </a:extLst>
              </a:tr>
              <a:tr h="1135550">
                <a:tc>
                  <a:txBody>
                    <a:bodyPr/>
                    <a:lstStyle/>
                    <a:p>
                      <a:r>
                        <a:rPr lang="cy-GB" sz="1600" dirty="0"/>
                        <a:t>Pork sausage</a:t>
                      </a:r>
                      <a:endParaRPr lang="en-US" sz="1600" dirty="0"/>
                    </a:p>
                  </a:txBody>
                  <a:tcPr marL="98051" marR="98051" marT="40518" marB="40518">
                    <a:solidFill>
                      <a:schemeClr val="bg1"/>
                    </a:solidFill>
                  </a:tcPr>
                </a:tc>
                <a:tc>
                  <a:txBody>
                    <a:bodyPr/>
                    <a:lstStyle/>
                    <a:p>
                      <a:r>
                        <a:rPr lang="cy-GB" sz="1600" dirty="0"/>
                        <a:t>Wheat</a:t>
                      </a:r>
                      <a:endParaRPr lang="en-US" sz="1600" dirty="0"/>
                    </a:p>
                  </a:txBody>
                  <a:tcPr marL="98051" marR="98051" marT="40518" marB="40518">
                    <a:solidFill>
                      <a:schemeClr val="bg1"/>
                    </a:solidFill>
                  </a:tcPr>
                </a:tc>
                <a:tc>
                  <a:txBody>
                    <a:bodyPr/>
                    <a:lstStyle/>
                    <a:p>
                      <a:r>
                        <a:rPr lang="cy-GB" sz="1600" dirty="0"/>
                        <a:t>Beef burger</a:t>
                      </a:r>
                      <a:endParaRPr lang="en-US" sz="1600" dirty="0"/>
                    </a:p>
                  </a:txBody>
                  <a:tcPr marL="98051" marR="98051" marT="40518" marB="40518">
                    <a:solidFill>
                      <a:schemeClr val="bg1"/>
                    </a:solidFill>
                  </a:tcPr>
                </a:tc>
                <a:tc>
                  <a:txBody>
                    <a:bodyPr/>
                    <a:lstStyle/>
                    <a:p>
                      <a:r>
                        <a:rPr lang="en-US" sz="1600" dirty="0"/>
                        <a:t>Rice</a:t>
                      </a:r>
                    </a:p>
                  </a:txBody>
                  <a:tcPr marL="98051" marR="98051" marT="40518" marB="40518">
                    <a:solidFill>
                      <a:schemeClr val="bg1"/>
                    </a:solidFill>
                  </a:tcPr>
                </a:tc>
                <a:tc>
                  <a:txBody>
                    <a:bodyPr/>
                    <a:lstStyle/>
                    <a:p>
                      <a:r>
                        <a:rPr lang="en-US" sz="1600" dirty="0"/>
                        <a:t>Pineapples</a:t>
                      </a:r>
                    </a:p>
                  </a:txBody>
                  <a:tcPr marL="98051" marR="98051" marT="40518" marB="40518">
                    <a:solidFill>
                      <a:schemeClr val="bg1"/>
                    </a:solidFill>
                  </a:tcPr>
                </a:tc>
                <a:tc>
                  <a:txBody>
                    <a:bodyPr/>
                    <a:lstStyle/>
                    <a:p>
                      <a:r>
                        <a:rPr lang="cy-GB" sz="1600" dirty="0"/>
                        <a:t>Oranges</a:t>
                      </a:r>
                      <a:endParaRPr lang="en-US" sz="1600" dirty="0"/>
                    </a:p>
                  </a:txBody>
                  <a:tcPr marL="98051" marR="98051" marT="40518" marB="40518">
                    <a:solidFill>
                      <a:schemeClr val="bg1"/>
                    </a:solidFill>
                  </a:tcPr>
                </a:tc>
                <a:extLst>
                  <a:ext uri="{0D108BD9-81ED-4DB2-BD59-A6C34878D82A}">
                    <a16:rowId xmlns:a16="http://schemas.microsoft.com/office/drawing/2014/main" val="439038692"/>
                  </a:ext>
                </a:extLst>
              </a:tr>
              <a:tr h="670672">
                <a:tc>
                  <a:txBody>
                    <a:bodyPr/>
                    <a:lstStyle/>
                    <a:p>
                      <a:r>
                        <a:rPr lang="cy-GB" sz="1600" dirty="0"/>
                        <a:t>Strawberries</a:t>
                      </a:r>
                      <a:endParaRPr lang="en-US" sz="1600" dirty="0"/>
                    </a:p>
                  </a:txBody>
                  <a:tcPr marL="98051" marR="98051" marT="40518" marB="40518">
                    <a:solidFill>
                      <a:schemeClr val="bg1"/>
                    </a:solidFill>
                  </a:tcPr>
                </a:tc>
                <a:tc>
                  <a:txBody>
                    <a:bodyPr/>
                    <a:lstStyle/>
                    <a:p>
                      <a:r>
                        <a:rPr lang="cy-GB" sz="1600" dirty="0"/>
                        <a:t>Asparagus </a:t>
                      </a:r>
                      <a:endParaRPr lang="en-US" sz="1600" dirty="0"/>
                    </a:p>
                  </a:txBody>
                  <a:tcPr marL="98051" marR="98051" marT="40518" marB="40518">
                    <a:solidFill>
                      <a:schemeClr val="bg1"/>
                    </a:solidFill>
                  </a:tcPr>
                </a:tc>
                <a:tc>
                  <a:txBody>
                    <a:bodyPr/>
                    <a:lstStyle/>
                    <a:p>
                      <a:r>
                        <a:rPr lang="cy-GB" sz="1600" dirty="0"/>
                        <a:t>Lamb chops</a:t>
                      </a:r>
                      <a:endParaRPr lang="en-US" sz="1600" dirty="0"/>
                    </a:p>
                  </a:txBody>
                  <a:tcPr marL="98051" marR="98051" marT="40518" marB="40518">
                    <a:solidFill>
                      <a:schemeClr val="bg1"/>
                    </a:solidFill>
                  </a:tcPr>
                </a:tc>
                <a:tc>
                  <a:txBody>
                    <a:bodyPr/>
                    <a:lstStyle/>
                    <a:p>
                      <a:r>
                        <a:rPr lang="en-US" sz="1600" dirty="0"/>
                        <a:t>Bananas</a:t>
                      </a:r>
                    </a:p>
                  </a:txBody>
                  <a:tcPr marL="98051" marR="98051" marT="40518" marB="40518">
                    <a:solidFill>
                      <a:schemeClr val="bg1"/>
                    </a:solidFill>
                  </a:tcPr>
                </a:tc>
                <a:tc>
                  <a:txBody>
                    <a:bodyPr/>
                    <a:lstStyle/>
                    <a:p>
                      <a:r>
                        <a:rPr lang="en-US" sz="1600" dirty="0"/>
                        <a:t>Coconuts</a:t>
                      </a:r>
                    </a:p>
                  </a:txBody>
                  <a:tcPr marL="98051" marR="98051" marT="40518" marB="40518">
                    <a:solidFill>
                      <a:schemeClr val="bg1"/>
                    </a:solidFill>
                  </a:tcPr>
                </a:tc>
                <a:tc>
                  <a:txBody>
                    <a:bodyPr/>
                    <a:lstStyle/>
                    <a:p>
                      <a:r>
                        <a:rPr lang="en-US" sz="1600" dirty="0"/>
                        <a:t>Blueberries</a:t>
                      </a:r>
                    </a:p>
                  </a:txBody>
                  <a:tcPr marL="98051" marR="98051" marT="40518" marB="40518">
                    <a:solidFill>
                      <a:schemeClr val="bg1"/>
                    </a:solidFill>
                  </a:tcPr>
                </a:tc>
                <a:extLst>
                  <a:ext uri="{0D108BD9-81ED-4DB2-BD59-A6C34878D82A}">
                    <a16:rowId xmlns:a16="http://schemas.microsoft.com/office/drawing/2014/main" val="3688079228"/>
                  </a:ext>
                </a:extLst>
              </a:tr>
              <a:tr h="670672">
                <a:tc>
                  <a:txBody>
                    <a:bodyPr/>
                    <a:lstStyle/>
                    <a:p>
                      <a:r>
                        <a:rPr lang="en-US" sz="1600" dirty="0"/>
                        <a:t>Oats</a:t>
                      </a:r>
                    </a:p>
                  </a:txBody>
                  <a:tcPr marL="98051" marR="98051" marT="40518" marB="40518">
                    <a:solidFill>
                      <a:schemeClr val="bg1"/>
                    </a:solidFill>
                  </a:tcPr>
                </a:tc>
                <a:tc>
                  <a:txBody>
                    <a:bodyPr/>
                    <a:lstStyle/>
                    <a:p>
                      <a:r>
                        <a:rPr lang="en-US" sz="1600" dirty="0"/>
                        <a:t>Pears</a:t>
                      </a:r>
                    </a:p>
                  </a:txBody>
                  <a:tcPr marL="98051" marR="98051" marT="40518" marB="40518">
                    <a:solidFill>
                      <a:schemeClr val="bg1"/>
                    </a:solidFill>
                  </a:tcPr>
                </a:tc>
                <a:tc>
                  <a:txBody>
                    <a:bodyPr/>
                    <a:lstStyle/>
                    <a:p>
                      <a:r>
                        <a:rPr lang="en-US" sz="1600" dirty="0"/>
                        <a:t>Rhubarb</a:t>
                      </a:r>
                    </a:p>
                  </a:txBody>
                  <a:tcPr marL="98051" marR="98051" marT="40518" marB="40518">
                    <a:solidFill>
                      <a:schemeClr val="bg1"/>
                    </a:solidFill>
                  </a:tcPr>
                </a:tc>
                <a:tc>
                  <a:txBody>
                    <a:bodyPr/>
                    <a:lstStyle/>
                    <a:p>
                      <a:r>
                        <a:rPr lang="en-US" sz="1600" dirty="0"/>
                        <a:t>Kiwi Fruit</a:t>
                      </a:r>
                    </a:p>
                  </a:txBody>
                  <a:tcPr marL="98051" marR="98051" marT="40518" marB="40518">
                    <a:solidFill>
                      <a:schemeClr val="bg1"/>
                    </a:solidFill>
                  </a:tcPr>
                </a:tc>
                <a:tc>
                  <a:txBody>
                    <a:bodyPr/>
                    <a:lstStyle/>
                    <a:p>
                      <a:r>
                        <a:rPr lang="en-US" sz="1600" dirty="0" err="1"/>
                        <a:t>Chilli</a:t>
                      </a:r>
                      <a:r>
                        <a:rPr lang="en-US" sz="1600" dirty="0"/>
                        <a:t> beans</a:t>
                      </a:r>
                    </a:p>
                  </a:txBody>
                  <a:tcPr marL="98051" marR="98051" marT="40518" marB="40518">
                    <a:solidFill>
                      <a:schemeClr val="bg1"/>
                    </a:solidFill>
                  </a:tcPr>
                </a:tc>
                <a:tc>
                  <a:txBody>
                    <a:bodyPr/>
                    <a:lstStyle/>
                    <a:p>
                      <a:r>
                        <a:rPr lang="en-US" sz="1600" dirty="0"/>
                        <a:t>Soya</a:t>
                      </a:r>
                    </a:p>
                  </a:txBody>
                  <a:tcPr marL="98051" marR="98051" marT="40518" marB="40518">
                    <a:solidFill>
                      <a:schemeClr val="bg1"/>
                    </a:solidFill>
                  </a:tcPr>
                </a:tc>
                <a:extLst>
                  <a:ext uri="{0D108BD9-81ED-4DB2-BD59-A6C34878D82A}">
                    <a16:rowId xmlns:a16="http://schemas.microsoft.com/office/drawing/2014/main" val="1480574141"/>
                  </a:ext>
                </a:extLst>
              </a:tr>
              <a:tr h="1135550">
                <a:tc>
                  <a:txBody>
                    <a:bodyPr/>
                    <a:lstStyle/>
                    <a:p>
                      <a:r>
                        <a:rPr lang="en-US" sz="1600" dirty="0"/>
                        <a:t>Eggs</a:t>
                      </a:r>
                    </a:p>
                  </a:txBody>
                  <a:tcPr marL="98051" marR="98051" marT="40518" marB="40518">
                    <a:solidFill>
                      <a:schemeClr val="bg1"/>
                    </a:solidFill>
                  </a:tcPr>
                </a:tc>
                <a:tc>
                  <a:txBody>
                    <a:bodyPr/>
                    <a:lstStyle/>
                    <a:p>
                      <a:r>
                        <a:rPr lang="en-US" sz="1600" dirty="0"/>
                        <a:t>Barley</a:t>
                      </a:r>
                    </a:p>
                  </a:txBody>
                  <a:tcPr marL="98051" marR="98051" marT="40518" marB="40518">
                    <a:solidFill>
                      <a:schemeClr val="bg1"/>
                    </a:solidFill>
                  </a:tcPr>
                </a:tc>
                <a:tc>
                  <a:txBody>
                    <a:bodyPr/>
                    <a:lstStyle/>
                    <a:p>
                      <a:r>
                        <a:rPr lang="en-US" sz="1600" dirty="0"/>
                        <a:t>Milk</a:t>
                      </a:r>
                    </a:p>
                  </a:txBody>
                  <a:tcPr marL="98051" marR="98051" marT="40518" marB="40518">
                    <a:solidFill>
                      <a:schemeClr val="bg1"/>
                    </a:solidFill>
                  </a:tcPr>
                </a:tc>
                <a:tc>
                  <a:txBody>
                    <a:bodyPr/>
                    <a:lstStyle/>
                    <a:p>
                      <a:r>
                        <a:rPr lang="en-US" sz="1600" dirty="0"/>
                        <a:t>Goji berries</a:t>
                      </a:r>
                    </a:p>
                  </a:txBody>
                  <a:tcPr marL="98051" marR="98051" marT="40518" marB="40518">
                    <a:solidFill>
                      <a:schemeClr val="bg1"/>
                    </a:solidFill>
                  </a:tcPr>
                </a:tc>
                <a:tc>
                  <a:txBody>
                    <a:bodyPr/>
                    <a:lstStyle/>
                    <a:p>
                      <a:r>
                        <a:rPr lang="en-US" sz="1600" dirty="0"/>
                        <a:t>Tea</a:t>
                      </a:r>
                    </a:p>
                  </a:txBody>
                  <a:tcPr marL="98051" marR="98051" marT="40518" marB="40518">
                    <a:solidFill>
                      <a:schemeClr val="bg1"/>
                    </a:solidFill>
                  </a:tcPr>
                </a:tc>
                <a:tc>
                  <a:txBody>
                    <a:bodyPr/>
                    <a:lstStyle/>
                    <a:p>
                      <a:r>
                        <a:rPr lang="en-US" sz="1600" dirty="0"/>
                        <a:t>Crocodile steak</a:t>
                      </a:r>
                    </a:p>
                  </a:txBody>
                  <a:tcPr marL="98051" marR="98051" marT="40518" marB="40518">
                    <a:solidFill>
                      <a:schemeClr val="bg1"/>
                    </a:solidFill>
                  </a:tcPr>
                </a:tc>
                <a:extLst>
                  <a:ext uri="{0D108BD9-81ED-4DB2-BD59-A6C34878D82A}">
                    <a16:rowId xmlns:a16="http://schemas.microsoft.com/office/drawing/2014/main" val="13031980"/>
                  </a:ext>
                </a:extLst>
              </a:tr>
              <a:tr h="670672">
                <a:tc>
                  <a:txBody>
                    <a:bodyPr/>
                    <a:lstStyle/>
                    <a:p>
                      <a:r>
                        <a:rPr lang="en-US" sz="1600" dirty="0"/>
                        <a:t>Blackberries</a:t>
                      </a:r>
                    </a:p>
                  </a:txBody>
                  <a:tcPr marL="98051" marR="98051" marT="40518" marB="40518">
                    <a:solidFill>
                      <a:schemeClr val="bg1"/>
                    </a:solidFill>
                  </a:tcPr>
                </a:tc>
                <a:tc>
                  <a:txBody>
                    <a:bodyPr/>
                    <a:lstStyle/>
                    <a:p>
                      <a:r>
                        <a:rPr lang="en-US" sz="1600" dirty="0"/>
                        <a:t>Cauliflowers</a:t>
                      </a:r>
                    </a:p>
                  </a:txBody>
                  <a:tcPr marL="98051" marR="98051" marT="40518" marB="40518">
                    <a:solidFill>
                      <a:schemeClr val="bg1"/>
                    </a:solidFill>
                  </a:tcPr>
                </a:tc>
                <a:tc>
                  <a:txBody>
                    <a:bodyPr/>
                    <a:lstStyle/>
                    <a:p>
                      <a:r>
                        <a:rPr lang="en-US" sz="1600" dirty="0"/>
                        <a:t>leek</a:t>
                      </a:r>
                    </a:p>
                  </a:txBody>
                  <a:tcPr marL="98051" marR="98051" marT="40518" marB="40518">
                    <a:solidFill>
                      <a:schemeClr val="bg1"/>
                    </a:solidFill>
                  </a:tcPr>
                </a:tc>
                <a:tc>
                  <a:txBody>
                    <a:bodyPr/>
                    <a:lstStyle/>
                    <a:p>
                      <a:r>
                        <a:rPr lang="en-US" sz="1600" dirty="0"/>
                        <a:t>Mango</a:t>
                      </a:r>
                    </a:p>
                  </a:txBody>
                  <a:tcPr marL="98051" marR="98051" marT="40518" marB="40518">
                    <a:solidFill>
                      <a:schemeClr val="bg1"/>
                    </a:solidFill>
                  </a:tcPr>
                </a:tc>
                <a:tc>
                  <a:txBody>
                    <a:bodyPr/>
                    <a:lstStyle/>
                    <a:p>
                      <a:r>
                        <a:rPr lang="en-US" sz="1600" dirty="0"/>
                        <a:t>Papaya</a:t>
                      </a:r>
                    </a:p>
                  </a:txBody>
                  <a:tcPr marL="98051" marR="98051" marT="40518" marB="40518">
                    <a:solidFill>
                      <a:schemeClr val="bg1"/>
                    </a:solidFill>
                  </a:tcPr>
                </a:tc>
                <a:tc>
                  <a:txBody>
                    <a:bodyPr/>
                    <a:lstStyle/>
                    <a:p>
                      <a:r>
                        <a:rPr lang="en-US" sz="1600" dirty="0"/>
                        <a:t>Olives</a:t>
                      </a:r>
                    </a:p>
                  </a:txBody>
                  <a:tcPr marL="98051" marR="98051" marT="40518" marB="40518">
                    <a:solidFill>
                      <a:schemeClr val="bg1"/>
                    </a:solidFill>
                  </a:tcPr>
                </a:tc>
                <a:extLst>
                  <a:ext uri="{0D108BD9-81ED-4DB2-BD59-A6C34878D82A}">
                    <a16:rowId xmlns:a16="http://schemas.microsoft.com/office/drawing/2014/main" val="470987915"/>
                  </a:ext>
                </a:extLst>
              </a:tr>
            </a:tbl>
          </a:graphicData>
        </a:graphic>
      </p:graphicFrame>
    </p:spTree>
    <p:extLst>
      <p:ext uri="{BB962C8B-B14F-4D97-AF65-F5344CB8AC3E}">
        <p14:creationId xmlns:p14="http://schemas.microsoft.com/office/powerpoint/2010/main" val="3203846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pic>
        <p:nvPicPr>
          <p:cNvPr id="24" name="Picture 23">
            <a:extLst>
              <a:ext uri="{FF2B5EF4-FFF2-40B4-BE49-F238E27FC236}">
                <a16:creationId xmlns:a16="http://schemas.microsoft.com/office/drawing/2014/main" id="{369252EE-4174-A446-BDE9-EF0DA0C43593}"/>
              </a:ext>
            </a:extLst>
          </p:cNvPr>
          <p:cNvPicPr>
            <a:picLocks noChangeAspect="1"/>
          </p:cNvPicPr>
          <p:nvPr/>
        </p:nvPicPr>
        <p:blipFill>
          <a:blip r:embed="rId3"/>
          <a:stretch>
            <a:fillRect/>
          </a:stretch>
        </p:blipFill>
        <p:spPr>
          <a:xfrm>
            <a:off x="782633" y="-1054544"/>
            <a:ext cx="587728" cy="761647"/>
          </a:xfrm>
          <a:prstGeom prst="rect">
            <a:avLst/>
          </a:prstGeom>
        </p:spPr>
      </p:pic>
      <p:pic>
        <p:nvPicPr>
          <p:cNvPr id="27" name="Picture 26">
            <a:extLst>
              <a:ext uri="{FF2B5EF4-FFF2-40B4-BE49-F238E27FC236}">
                <a16:creationId xmlns:a16="http://schemas.microsoft.com/office/drawing/2014/main" id="{653EBDA5-73F7-3F4F-8CAD-55E4534718C5}"/>
              </a:ext>
            </a:extLst>
          </p:cNvPr>
          <p:cNvPicPr>
            <a:picLocks noChangeAspect="1"/>
          </p:cNvPicPr>
          <p:nvPr/>
        </p:nvPicPr>
        <p:blipFill>
          <a:blip r:embed="rId4"/>
          <a:stretch>
            <a:fillRect/>
          </a:stretch>
        </p:blipFill>
        <p:spPr>
          <a:xfrm>
            <a:off x="2825608" y="-1067878"/>
            <a:ext cx="707583" cy="710659"/>
          </a:xfrm>
          <a:prstGeom prst="rect">
            <a:avLst/>
          </a:prstGeom>
        </p:spPr>
      </p:pic>
      <p:pic>
        <p:nvPicPr>
          <p:cNvPr id="30" name="Picture 29">
            <a:extLst>
              <a:ext uri="{FF2B5EF4-FFF2-40B4-BE49-F238E27FC236}">
                <a16:creationId xmlns:a16="http://schemas.microsoft.com/office/drawing/2014/main" id="{BEEA84F2-0596-AD4C-ABC7-94007EBC1A75}"/>
              </a:ext>
            </a:extLst>
          </p:cNvPr>
          <p:cNvPicPr>
            <a:picLocks noChangeAspect="1"/>
          </p:cNvPicPr>
          <p:nvPr/>
        </p:nvPicPr>
        <p:blipFill>
          <a:blip r:embed="rId5"/>
          <a:stretch>
            <a:fillRect/>
          </a:stretch>
        </p:blipFill>
        <p:spPr>
          <a:xfrm>
            <a:off x="5554988" y="-1078073"/>
            <a:ext cx="715474" cy="680122"/>
          </a:xfrm>
          <a:prstGeom prst="rect">
            <a:avLst/>
          </a:prstGeom>
        </p:spPr>
      </p:pic>
    </p:spTree>
    <p:extLst>
      <p:ext uri="{BB962C8B-B14F-4D97-AF65-F5344CB8AC3E}">
        <p14:creationId xmlns:p14="http://schemas.microsoft.com/office/powerpoint/2010/main" val="415378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486833" y="1824952"/>
            <a:ext cx="4878917" cy="406363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1918041" y="252231"/>
            <a:ext cx="6895417" cy="138499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sz="2800" b="1" dirty="0">
                <a:latin typeface="Cavolini" panose="03000502040302020204" pitchFamily="66" charset="0"/>
                <a:cs typeface="Cavolini" panose="03000502040302020204" pitchFamily="66" charset="0"/>
              </a:rPr>
              <a:t>Activity One:</a:t>
            </a:r>
          </a:p>
          <a:p>
            <a:pPr algn="l"/>
            <a:endParaRPr lang="en-US" sz="2800" b="1" dirty="0">
              <a:latin typeface="Cavolini" panose="03000502040302020204" pitchFamily="66" charset="0"/>
              <a:cs typeface="Cavolini" panose="03000502040302020204" pitchFamily="66" charset="0"/>
            </a:endParaRPr>
          </a:p>
          <a:p>
            <a:pPr algn="l"/>
            <a:r>
              <a:rPr lang="en-US" sz="2800" b="1" dirty="0">
                <a:latin typeface="Cavolini" panose="03000502040302020204" pitchFamily="66" charset="0"/>
                <a:cs typeface="Cavolini" panose="03000502040302020204" pitchFamily="66" charset="0"/>
              </a:rPr>
              <a:t>Creating a personal food map</a:t>
            </a:r>
            <a:endParaRPr lang="cy-GB" sz="2800" b="1" dirty="0">
              <a:latin typeface="Cavolini" panose="03000502040302020204" pitchFamily="66" charset="0"/>
              <a:cs typeface="Cavolini" panose="03000502040302020204" pitchFamily="66" charset="0"/>
            </a:endParaRPr>
          </a:p>
        </p:txBody>
      </p:sp>
      <p:sp>
        <p:nvSpPr>
          <p:cNvPr id="13" name="TextBox 12">
            <a:extLst>
              <a:ext uri="{FF2B5EF4-FFF2-40B4-BE49-F238E27FC236}">
                <a16:creationId xmlns:a16="http://schemas.microsoft.com/office/drawing/2014/main" id="{2D6AFA9D-CCD3-4D43-82A3-5E7C9ACDC636}"/>
              </a:ext>
            </a:extLst>
          </p:cNvPr>
          <p:cNvSpPr txBox="1"/>
          <p:nvPr/>
        </p:nvSpPr>
        <p:spPr>
          <a:xfrm>
            <a:off x="700954" y="2042555"/>
            <a:ext cx="4450673" cy="3416320"/>
          </a:xfrm>
          <a:prstGeom prst="rect">
            <a:avLst/>
          </a:prstGeom>
          <a:noFill/>
        </p:spPr>
        <p:txBody>
          <a:bodyPr wrap="square" rtlCol="0">
            <a:spAutoFit/>
          </a:bodyPr>
          <a:lstStyle/>
          <a:p>
            <a:pPr algn="l"/>
            <a:r>
              <a:rPr lang="en-US" dirty="0"/>
              <a:t>A) </a:t>
            </a:r>
            <a:r>
              <a:rPr lang="en-US" dirty="0">
                <a:latin typeface="Comic Sans MS" panose="030F0702030302020204" pitchFamily="66" charset="0"/>
                <a:cs typeface="Cavolini" panose="03000502040302020204" pitchFamily="66" charset="0"/>
              </a:rPr>
              <a:t>Think of all the places we associate with food and create a symbol for each of them.  This will form your key to demonstrate the different places you might source food from in your area.  For example, home, supermarket, corner shop, school canteen, local market etc.</a:t>
            </a:r>
          </a:p>
          <a:p>
            <a:pPr algn="l"/>
            <a:endParaRPr lang="en-US" dirty="0">
              <a:latin typeface="Comic Sans MS" panose="030F0702030302020204" pitchFamily="66" charset="0"/>
              <a:cs typeface="Cavolini" panose="03000502040302020204" pitchFamily="66" charset="0"/>
            </a:endParaRPr>
          </a:p>
          <a:p>
            <a:pPr algn="l"/>
            <a:endParaRPr lang="en-US" dirty="0">
              <a:latin typeface="Comic Sans MS" panose="030F0702030302020204" pitchFamily="66" charset="0"/>
              <a:cs typeface="Cavolini" panose="03000502040302020204" pitchFamily="66" charset="0"/>
            </a:endParaRPr>
          </a:p>
          <a:p>
            <a:pPr marL="342900" indent="-342900" algn="l">
              <a:buAutoNum type="alphaUcParenR" startAt="2"/>
            </a:pPr>
            <a:r>
              <a:rPr lang="en-US" dirty="0">
                <a:latin typeface="Comic Sans MS" panose="030F0702030302020204" pitchFamily="66" charset="0"/>
                <a:cs typeface="Cavolini" panose="03000502040302020204" pitchFamily="66" charset="0"/>
              </a:rPr>
              <a:t>Using your key, label your map with the different places in your key.  </a:t>
            </a:r>
          </a:p>
        </p:txBody>
      </p:sp>
      <p:pic>
        <p:nvPicPr>
          <p:cNvPr id="4" name="Picture 3">
            <a:extLst>
              <a:ext uri="{FF2B5EF4-FFF2-40B4-BE49-F238E27FC236}">
                <a16:creationId xmlns:a16="http://schemas.microsoft.com/office/drawing/2014/main" id="{432E08B9-2E91-8B4A-8E16-B374FF53DCD6}"/>
              </a:ext>
            </a:extLst>
          </p:cNvPr>
          <p:cNvPicPr>
            <a:picLocks noChangeAspect="1"/>
          </p:cNvPicPr>
          <p:nvPr/>
        </p:nvPicPr>
        <p:blipFill>
          <a:blip r:embed="rId3"/>
          <a:stretch>
            <a:fillRect/>
          </a:stretch>
        </p:blipFill>
        <p:spPr>
          <a:xfrm>
            <a:off x="0" y="0"/>
            <a:ext cx="1338929" cy="1629913"/>
          </a:xfrm>
          <a:prstGeom prst="rect">
            <a:avLst/>
          </a:prstGeom>
        </p:spPr>
      </p:pic>
      <p:pic>
        <p:nvPicPr>
          <p:cNvPr id="6" name="Picture 5">
            <a:extLst>
              <a:ext uri="{FF2B5EF4-FFF2-40B4-BE49-F238E27FC236}">
                <a16:creationId xmlns:a16="http://schemas.microsoft.com/office/drawing/2014/main" id="{7E3D611B-F42C-E34E-8874-5931F5924ADF}"/>
              </a:ext>
            </a:extLst>
          </p:cNvPr>
          <p:cNvPicPr>
            <a:picLocks noChangeAspect="1"/>
          </p:cNvPicPr>
          <p:nvPr/>
        </p:nvPicPr>
        <p:blipFill>
          <a:blip r:embed="rId4"/>
          <a:stretch>
            <a:fillRect/>
          </a:stretch>
        </p:blipFill>
        <p:spPr>
          <a:xfrm>
            <a:off x="5726078" y="1824953"/>
            <a:ext cx="5979089" cy="4063632"/>
          </a:xfrm>
          <a:prstGeom prst="rect">
            <a:avLst/>
          </a:prstGeom>
        </p:spPr>
      </p:pic>
    </p:spTree>
    <p:extLst>
      <p:ext uri="{BB962C8B-B14F-4D97-AF65-F5344CB8AC3E}">
        <p14:creationId xmlns:p14="http://schemas.microsoft.com/office/powerpoint/2010/main" val="250311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0" y="0"/>
            <a:ext cx="12187826" cy="142240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5419DE3-A262-954C-BC54-A5D780691C5E}"/>
              </a:ext>
            </a:extLst>
          </p:cNvPr>
          <p:cNvSpPr txBox="1"/>
          <p:nvPr/>
        </p:nvSpPr>
        <p:spPr>
          <a:xfrm>
            <a:off x="80431" y="99145"/>
            <a:ext cx="7772401" cy="1200329"/>
          </a:xfrm>
          <a:prstGeom prst="rect">
            <a:avLst/>
          </a:prstGeom>
          <a:noFill/>
        </p:spPr>
        <p:txBody>
          <a:bodyPr wrap="square" rtlCol="0">
            <a:spAutoFit/>
          </a:bodyPr>
          <a:lstStyle/>
          <a:p>
            <a:pPr algn="l"/>
            <a:r>
              <a:rPr lang="en-US" dirty="0">
                <a:latin typeface="Comic Sans MS" panose="030F0702030302020204" pitchFamily="66" charset="0"/>
                <a:cs typeface="Cavolini" panose="020B0604020202020204" pitchFamily="34" charset="0"/>
              </a:rPr>
              <a:t>What are the advantages and disadvantages of buying from supermarkets versus local shops? </a:t>
            </a:r>
          </a:p>
          <a:p>
            <a:pPr algn="l"/>
            <a:endParaRPr lang="en-US" dirty="0">
              <a:latin typeface="Comic Sans MS" panose="030F0702030302020204" pitchFamily="66" charset="0"/>
              <a:cs typeface="Cavolini" panose="020B0604020202020204" pitchFamily="34" charset="0"/>
            </a:endParaRPr>
          </a:p>
          <a:p>
            <a:pPr algn="l"/>
            <a:r>
              <a:rPr lang="en-US" dirty="0">
                <a:latin typeface="Comic Sans MS" panose="030F0702030302020204" pitchFamily="66" charset="0"/>
                <a:cs typeface="Cavolini" panose="020B0604020202020204" pitchFamily="34" charset="0"/>
              </a:rPr>
              <a:t>Record your thoughts using a table like the one below.</a:t>
            </a:r>
          </a:p>
        </p:txBody>
      </p:sp>
      <p:sp>
        <p:nvSpPr>
          <p:cNvPr id="2" name="Rectangle 1">
            <a:extLst>
              <a:ext uri="{FF2B5EF4-FFF2-40B4-BE49-F238E27FC236}">
                <a16:creationId xmlns:a16="http://schemas.microsoft.com/office/drawing/2014/main" id="{DB30A147-7406-DF45-9103-045A021D7058}"/>
              </a:ext>
            </a:extLst>
          </p:cNvPr>
          <p:cNvSpPr/>
          <p:nvPr/>
        </p:nvSpPr>
        <p:spPr>
          <a:xfrm>
            <a:off x="2849715" y="2066983"/>
            <a:ext cx="6488395" cy="450302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F125DF-82FA-794B-AC2A-EC37ACC268DE}"/>
              </a:ext>
            </a:extLst>
          </p:cNvPr>
          <p:cNvSpPr txBox="1"/>
          <p:nvPr/>
        </p:nvSpPr>
        <p:spPr>
          <a:xfrm>
            <a:off x="3292658" y="2401673"/>
            <a:ext cx="1828800" cy="369332"/>
          </a:xfrm>
          <a:prstGeom prst="rect">
            <a:avLst/>
          </a:prstGeom>
          <a:noFill/>
        </p:spPr>
        <p:txBody>
          <a:bodyPr wrap="square" rtlCol="0">
            <a:spAutoFit/>
          </a:bodyPr>
          <a:lstStyle/>
          <a:p>
            <a:pPr algn="l"/>
            <a:r>
              <a:rPr lang="en-US" dirty="0"/>
              <a:t>+ Supermarkets </a:t>
            </a:r>
          </a:p>
        </p:txBody>
      </p:sp>
      <p:sp>
        <p:nvSpPr>
          <p:cNvPr id="7" name="TextBox 6">
            <a:extLst>
              <a:ext uri="{FF2B5EF4-FFF2-40B4-BE49-F238E27FC236}">
                <a16:creationId xmlns:a16="http://schemas.microsoft.com/office/drawing/2014/main" id="{239B8502-7C96-3144-AE57-4AE2ED1CFF92}"/>
              </a:ext>
            </a:extLst>
          </p:cNvPr>
          <p:cNvSpPr txBox="1"/>
          <p:nvPr/>
        </p:nvSpPr>
        <p:spPr>
          <a:xfrm>
            <a:off x="3214555" y="4327249"/>
            <a:ext cx="1828800" cy="369332"/>
          </a:xfrm>
          <a:prstGeom prst="rect">
            <a:avLst/>
          </a:prstGeom>
          <a:noFill/>
        </p:spPr>
        <p:txBody>
          <a:bodyPr wrap="square" rtlCol="0">
            <a:spAutoFit/>
          </a:bodyPr>
          <a:lstStyle/>
          <a:p>
            <a:pPr algn="l"/>
            <a:r>
              <a:rPr lang="en-US" dirty="0"/>
              <a:t>- Supermarkets </a:t>
            </a:r>
          </a:p>
        </p:txBody>
      </p:sp>
      <p:sp>
        <p:nvSpPr>
          <p:cNvPr id="9" name="TextBox 8">
            <a:extLst>
              <a:ext uri="{FF2B5EF4-FFF2-40B4-BE49-F238E27FC236}">
                <a16:creationId xmlns:a16="http://schemas.microsoft.com/office/drawing/2014/main" id="{0A3916AF-B4F4-714C-8999-6C44FA14CE60}"/>
              </a:ext>
            </a:extLst>
          </p:cNvPr>
          <p:cNvSpPr txBox="1"/>
          <p:nvPr/>
        </p:nvSpPr>
        <p:spPr>
          <a:xfrm>
            <a:off x="6730124" y="2401673"/>
            <a:ext cx="1828800" cy="369332"/>
          </a:xfrm>
          <a:prstGeom prst="rect">
            <a:avLst/>
          </a:prstGeom>
          <a:noFill/>
        </p:spPr>
        <p:txBody>
          <a:bodyPr wrap="square" rtlCol="0">
            <a:spAutoFit/>
          </a:bodyPr>
          <a:lstStyle/>
          <a:p>
            <a:pPr algn="l"/>
            <a:r>
              <a:rPr lang="en-US" dirty="0"/>
              <a:t>+ Local shop</a:t>
            </a:r>
          </a:p>
        </p:txBody>
      </p:sp>
      <p:sp>
        <p:nvSpPr>
          <p:cNvPr id="13" name="TextBox 12">
            <a:extLst>
              <a:ext uri="{FF2B5EF4-FFF2-40B4-BE49-F238E27FC236}">
                <a16:creationId xmlns:a16="http://schemas.microsoft.com/office/drawing/2014/main" id="{D74D8A59-637D-B048-8D8B-F1249F5D2454}"/>
              </a:ext>
            </a:extLst>
          </p:cNvPr>
          <p:cNvSpPr txBox="1"/>
          <p:nvPr/>
        </p:nvSpPr>
        <p:spPr>
          <a:xfrm>
            <a:off x="6730124" y="4318494"/>
            <a:ext cx="1828800" cy="369332"/>
          </a:xfrm>
          <a:prstGeom prst="rect">
            <a:avLst/>
          </a:prstGeom>
          <a:noFill/>
        </p:spPr>
        <p:txBody>
          <a:bodyPr wrap="square" rtlCol="0">
            <a:spAutoFit/>
          </a:bodyPr>
          <a:lstStyle/>
          <a:p>
            <a:pPr algn="l"/>
            <a:r>
              <a:rPr lang="en-US" dirty="0"/>
              <a:t>- Local shop</a:t>
            </a:r>
          </a:p>
        </p:txBody>
      </p:sp>
      <p:cxnSp>
        <p:nvCxnSpPr>
          <p:cNvPr id="15" name="Straight Arrow Connector 14">
            <a:extLst>
              <a:ext uri="{FF2B5EF4-FFF2-40B4-BE49-F238E27FC236}">
                <a16:creationId xmlns:a16="http://schemas.microsoft.com/office/drawing/2014/main" id="{DA3F39C6-6652-FC4C-81C6-F0273E4A44A1}"/>
              </a:ext>
            </a:extLst>
          </p:cNvPr>
          <p:cNvCxnSpPr>
            <a:cxnSpLocks/>
          </p:cNvCxnSpPr>
          <p:nvPr/>
        </p:nvCxnSpPr>
        <p:spPr>
          <a:xfrm>
            <a:off x="6096000" y="2401673"/>
            <a:ext cx="22118" cy="3726077"/>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E7BB4C3-2038-BC4F-BFE8-4DB4AFA349F4}"/>
              </a:ext>
            </a:extLst>
          </p:cNvPr>
          <p:cNvCxnSpPr>
            <a:cxnSpLocks/>
          </p:cNvCxnSpPr>
          <p:nvPr/>
        </p:nvCxnSpPr>
        <p:spPr>
          <a:xfrm>
            <a:off x="3515570" y="4318494"/>
            <a:ext cx="5205097" cy="0"/>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1E5DED6-F7E0-4346-85DB-594768B1B32E}"/>
              </a:ext>
            </a:extLst>
          </p:cNvPr>
          <p:cNvPicPr>
            <a:picLocks noChangeAspect="1"/>
          </p:cNvPicPr>
          <p:nvPr/>
        </p:nvPicPr>
        <p:blipFill>
          <a:blip r:embed="rId3"/>
          <a:stretch>
            <a:fillRect/>
          </a:stretch>
        </p:blipFill>
        <p:spPr>
          <a:xfrm>
            <a:off x="9376962" y="0"/>
            <a:ext cx="1390288" cy="1396332"/>
          </a:xfrm>
          <a:prstGeom prst="rect">
            <a:avLst/>
          </a:prstGeom>
        </p:spPr>
      </p:pic>
      <p:pic>
        <p:nvPicPr>
          <p:cNvPr id="11" name="Picture 10">
            <a:extLst>
              <a:ext uri="{FF2B5EF4-FFF2-40B4-BE49-F238E27FC236}">
                <a16:creationId xmlns:a16="http://schemas.microsoft.com/office/drawing/2014/main" id="{A337E3F7-EC94-204B-93C8-18C3A1C298FE}"/>
              </a:ext>
            </a:extLst>
          </p:cNvPr>
          <p:cNvPicPr>
            <a:picLocks noChangeAspect="1"/>
          </p:cNvPicPr>
          <p:nvPr/>
        </p:nvPicPr>
        <p:blipFill>
          <a:blip r:embed="rId4"/>
          <a:stretch>
            <a:fillRect/>
          </a:stretch>
        </p:blipFill>
        <p:spPr>
          <a:xfrm>
            <a:off x="8009467" y="-9312"/>
            <a:ext cx="1422400" cy="1432983"/>
          </a:xfrm>
          <a:prstGeom prst="rect">
            <a:avLst/>
          </a:prstGeom>
        </p:spPr>
      </p:pic>
      <p:pic>
        <p:nvPicPr>
          <p:cNvPr id="12" name="Picture 11">
            <a:extLst>
              <a:ext uri="{FF2B5EF4-FFF2-40B4-BE49-F238E27FC236}">
                <a16:creationId xmlns:a16="http://schemas.microsoft.com/office/drawing/2014/main" id="{B42CFB3D-1C30-C946-A09F-A1A2E4008C71}"/>
              </a:ext>
            </a:extLst>
          </p:cNvPr>
          <p:cNvPicPr>
            <a:picLocks noChangeAspect="1"/>
          </p:cNvPicPr>
          <p:nvPr/>
        </p:nvPicPr>
        <p:blipFill>
          <a:blip r:embed="rId5"/>
          <a:stretch>
            <a:fillRect/>
          </a:stretch>
        </p:blipFill>
        <p:spPr>
          <a:xfrm>
            <a:off x="10737255" y="-19645"/>
            <a:ext cx="1496335" cy="1422400"/>
          </a:xfrm>
          <a:prstGeom prst="rect">
            <a:avLst/>
          </a:prstGeom>
        </p:spPr>
      </p:pic>
    </p:spTree>
    <p:extLst>
      <p:ext uri="{BB962C8B-B14F-4D97-AF65-F5344CB8AC3E}">
        <p14:creationId xmlns:p14="http://schemas.microsoft.com/office/powerpoint/2010/main" val="163740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2" name="TextBox 1">
            <a:extLst>
              <a:ext uri="{FF2B5EF4-FFF2-40B4-BE49-F238E27FC236}">
                <a16:creationId xmlns:a16="http://schemas.microsoft.com/office/drawing/2014/main" id="{8012FDC9-05A8-3047-A63E-114A2806B23A}"/>
              </a:ext>
            </a:extLst>
          </p:cNvPr>
          <p:cNvSpPr txBox="1"/>
          <p:nvPr/>
        </p:nvSpPr>
        <p:spPr>
          <a:xfrm>
            <a:off x="1589837" y="1420989"/>
            <a:ext cx="6895417" cy="347787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sz="2000" dirty="0"/>
              <a:t>Activity Two: Local food producers</a:t>
            </a:r>
          </a:p>
          <a:p>
            <a:pPr algn="l"/>
            <a:endParaRPr lang="en-US" sz="2000" dirty="0"/>
          </a:p>
          <a:p>
            <a:pPr algn="l"/>
            <a:endParaRPr lang="en-US" sz="2000" dirty="0"/>
          </a:p>
          <a:p>
            <a:pPr algn="l"/>
            <a:r>
              <a:rPr lang="en-US" sz="2000" dirty="0"/>
              <a:t>No</a:t>
            </a:r>
            <a:r>
              <a:rPr lang="cy-GB" sz="2000" dirty="0"/>
              <a:t>w</a:t>
            </a:r>
            <a:r>
              <a:rPr lang="en-US" sz="2000" dirty="0"/>
              <a:t> let’s think about the food that is produced locally.</a:t>
            </a:r>
          </a:p>
          <a:p>
            <a:pPr algn="l"/>
            <a:endParaRPr lang="en-US" sz="2000" dirty="0"/>
          </a:p>
          <a:p>
            <a:pPr algn="l"/>
            <a:endParaRPr lang="en-US" sz="2000" dirty="0"/>
          </a:p>
          <a:p>
            <a:pPr algn="l"/>
            <a:endParaRPr lang="en-US" sz="2000" dirty="0"/>
          </a:p>
          <a:p>
            <a:pPr algn="l"/>
            <a:r>
              <a:rPr lang="en-US" sz="2000" dirty="0"/>
              <a:t>As you conduct your research, label the food producers on your map. </a:t>
            </a:r>
          </a:p>
          <a:p>
            <a:pPr algn="l"/>
            <a:endParaRPr lang="en-US" sz="2000" dirty="0"/>
          </a:p>
          <a:p>
            <a:pPr algn="l"/>
            <a:endParaRPr lang="en-US" sz="2000" dirty="0"/>
          </a:p>
        </p:txBody>
      </p:sp>
      <p:sp>
        <p:nvSpPr>
          <p:cNvPr id="15" name="Rectangle 14">
            <a:extLst>
              <a:ext uri="{FF2B5EF4-FFF2-40B4-BE49-F238E27FC236}">
                <a16:creationId xmlns:a16="http://schemas.microsoft.com/office/drawing/2014/main" id="{BF525B29-B333-DC45-ACE6-84D35C3951AA}"/>
              </a:ext>
            </a:extLst>
          </p:cNvPr>
          <p:cNvSpPr/>
          <p:nvPr/>
        </p:nvSpPr>
        <p:spPr>
          <a:xfrm>
            <a:off x="8447450" y="1289826"/>
            <a:ext cx="3731948" cy="3740199"/>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385D5F-4057-DF4C-BC7B-867C84D6DE85}"/>
              </a:ext>
            </a:extLst>
          </p:cNvPr>
          <p:cNvPicPr>
            <a:picLocks noChangeAspect="1"/>
          </p:cNvPicPr>
          <p:nvPr/>
        </p:nvPicPr>
        <p:blipFill>
          <a:blip r:embed="rId3"/>
          <a:stretch>
            <a:fillRect/>
          </a:stretch>
        </p:blipFill>
        <p:spPr>
          <a:xfrm>
            <a:off x="54054" y="85379"/>
            <a:ext cx="1422400" cy="1422400"/>
          </a:xfrm>
          <a:prstGeom prst="rect">
            <a:avLst/>
          </a:prstGeom>
        </p:spPr>
      </p:pic>
      <p:sp>
        <p:nvSpPr>
          <p:cNvPr id="19" name="TextBox 18">
            <a:extLst>
              <a:ext uri="{FF2B5EF4-FFF2-40B4-BE49-F238E27FC236}">
                <a16:creationId xmlns:a16="http://schemas.microsoft.com/office/drawing/2014/main" id="{AA84EFA2-D170-CE4D-A8DB-F29C3CB6057D}"/>
              </a:ext>
            </a:extLst>
          </p:cNvPr>
          <p:cNvSpPr txBox="1"/>
          <p:nvPr/>
        </p:nvSpPr>
        <p:spPr>
          <a:xfrm>
            <a:off x="8598637" y="1682598"/>
            <a:ext cx="3147281" cy="1477328"/>
          </a:xfrm>
          <a:prstGeom prst="rect">
            <a:avLst/>
          </a:prstGeom>
          <a:noFill/>
        </p:spPr>
        <p:txBody>
          <a:bodyPr wrap="square" rtlCol="0">
            <a:spAutoFit/>
          </a:bodyPr>
          <a:lstStyle/>
          <a:p>
            <a:pPr algn="l"/>
            <a:r>
              <a:rPr lang="en-US" sz="1800" dirty="0"/>
              <a:t>Conducting your research.</a:t>
            </a:r>
          </a:p>
          <a:p>
            <a:pPr algn="l"/>
            <a:endParaRPr lang="en-US" dirty="0"/>
          </a:p>
          <a:p>
            <a:pPr algn="l"/>
            <a:r>
              <a:rPr lang="en-US" sz="1800" dirty="0"/>
              <a:t>What could you use to research local food producers?</a:t>
            </a:r>
          </a:p>
          <a:p>
            <a:pPr algn="l"/>
            <a:endParaRPr lang="en-US" dirty="0"/>
          </a:p>
        </p:txBody>
      </p:sp>
      <p:pic>
        <p:nvPicPr>
          <p:cNvPr id="18" name="Picture 17">
            <a:extLst>
              <a:ext uri="{FF2B5EF4-FFF2-40B4-BE49-F238E27FC236}">
                <a16:creationId xmlns:a16="http://schemas.microsoft.com/office/drawing/2014/main" id="{AD4365B3-0060-2D42-BBA7-305A7FD12F13}"/>
              </a:ext>
            </a:extLst>
          </p:cNvPr>
          <p:cNvPicPr>
            <a:picLocks noChangeAspect="1"/>
          </p:cNvPicPr>
          <p:nvPr/>
        </p:nvPicPr>
        <p:blipFill>
          <a:blip r:embed="rId4"/>
          <a:stretch>
            <a:fillRect/>
          </a:stretch>
        </p:blipFill>
        <p:spPr>
          <a:xfrm>
            <a:off x="79190" y="1714582"/>
            <a:ext cx="1378575" cy="1923496"/>
          </a:xfrm>
          <a:prstGeom prst="rect">
            <a:avLst/>
          </a:prstGeom>
        </p:spPr>
      </p:pic>
      <p:pic>
        <p:nvPicPr>
          <p:cNvPr id="35" name="Picture 34">
            <a:extLst>
              <a:ext uri="{FF2B5EF4-FFF2-40B4-BE49-F238E27FC236}">
                <a16:creationId xmlns:a16="http://schemas.microsoft.com/office/drawing/2014/main" id="{F7405931-6329-1E46-AC7D-2A1DE0DBD7D7}"/>
              </a:ext>
            </a:extLst>
          </p:cNvPr>
          <p:cNvPicPr>
            <a:picLocks noChangeAspect="1"/>
          </p:cNvPicPr>
          <p:nvPr/>
        </p:nvPicPr>
        <p:blipFill>
          <a:blip r:embed="rId5"/>
          <a:stretch>
            <a:fillRect/>
          </a:stretch>
        </p:blipFill>
        <p:spPr>
          <a:xfrm>
            <a:off x="7599619" y="1420989"/>
            <a:ext cx="847831" cy="946130"/>
          </a:xfrm>
          <a:prstGeom prst="rect">
            <a:avLst/>
          </a:prstGeom>
        </p:spPr>
      </p:pic>
    </p:spTree>
    <p:extLst>
      <p:ext uri="{BB962C8B-B14F-4D97-AF65-F5344CB8AC3E}">
        <p14:creationId xmlns:p14="http://schemas.microsoft.com/office/powerpoint/2010/main" val="97064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2" name="TextBox 1">
            <a:extLst>
              <a:ext uri="{FF2B5EF4-FFF2-40B4-BE49-F238E27FC236}">
                <a16:creationId xmlns:a16="http://schemas.microsoft.com/office/drawing/2014/main" id="{8012FDC9-05A8-3047-A63E-114A2806B23A}"/>
              </a:ext>
            </a:extLst>
          </p:cNvPr>
          <p:cNvSpPr txBox="1"/>
          <p:nvPr/>
        </p:nvSpPr>
        <p:spPr>
          <a:xfrm>
            <a:off x="1589837" y="1420989"/>
            <a:ext cx="6895417" cy="3170099"/>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cy-GB" sz="2000" dirty="0"/>
              <a:t>Homework</a:t>
            </a:r>
            <a:endParaRPr lang="en-US" sz="2000" dirty="0"/>
          </a:p>
          <a:p>
            <a:pPr algn="l"/>
            <a:endParaRPr lang="en-US" sz="2000" dirty="0"/>
          </a:p>
          <a:p>
            <a:pPr algn="l"/>
            <a:endParaRPr lang="en-US" sz="2000" dirty="0"/>
          </a:p>
          <a:p>
            <a:pPr algn="l"/>
            <a:r>
              <a:rPr lang="cy-GB" sz="2000" dirty="0"/>
              <a:t>Collect a range of food labels and packets, preferably locally produced. </a:t>
            </a:r>
            <a:endParaRPr lang="en-US" sz="2000" dirty="0"/>
          </a:p>
          <a:p>
            <a:pPr algn="l"/>
            <a:endParaRPr lang="en-US" sz="2000" dirty="0"/>
          </a:p>
          <a:p>
            <a:pPr algn="l"/>
            <a:endParaRPr lang="en-US" sz="2000" dirty="0"/>
          </a:p>
          <a:p>
            <a:pPr algn="l"/>
            <a:r>
              <a:rPr lang="cy-GB" sz="2000" dirty="0"/>
              <a:t>Bring them with you to the next session. </a:t>
            </a:r>
            <a:endParaRPr lang="en-US" sz="2000" dirty="0"/>
          </a:p>
          <a:p>
            <a:pPr algn="l"/>
            <a:endParaRPr lang="en-US" sz="2000" dirty="0"/>
          </a:p>
          <a:p>
            <a:pPr algn="l"/>
            <a:endParaRPr lang="en-US" sz="2000" dirty="0"/>
          </a:p>
        </p:txBody>
      </p:sp>
      <p:pic>
        <p:nvPicPr>
          <p:cNvPr id="35" name="Picture 34">
            <a:extLst>
              <a:ext uri="{FF2B5EF4-FFF2-40B4-BE49-F238E27FC236}">
                <a16:creationId xmlns:a16="http://schemas.microsoft.com/office/drawing/2014/main" id="{F7405931-6329-1E46-AC7D-2A1DE0DBD7D7}"/>
              </a:ext>
            </a:extLst>
          </p:cNvPr>
          <p:cNvPicPr>
            <a:picLocks noChangeAspect="1"/>
          </p:cNvPicPr>
          <p:nvPr/>
        </p:nvPicPr>
        <p:blipFill>
          <a:blip r:embed="rId3"/>
          <a:stretch>
            <a:fillRect/>
          </a:stretch>
        </p:blipFill>
        <p:spPr>
          <a:xfrm>
            <a:off x="7599619" y="1420989"/>
            <a:ext cx="847831" cy="946130"/>
          </a:xfrm>
          <a:prstGeom prst="rect">
            <a:avLst/>
          </a:prstGeom>
        </p:spPr>
      </p:pic>
    </p:spTree>
    <p:extLst>
      <p:ext uri="{BB962C8B-B14F-4D97-AF65-F5344CB8AC3E}">
        <p14:creationId xmlns:p14="http://schemas.microsoft.com/office/powerpoint/2010/main" val="57849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Tree>
    <p:extLst>
      <p:ext uri="{BB962C8B-B14F-4D97-AF65-F5344CB8AC3E}">
        <p14:creationId xmlns:p14="http://schemas.microsoft.com/office/powerpoint/2010/main" val="184858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1320767-F0CC-4543-AAC1-41BEA5AD0BCE}"/>
              </a:ext>
            </a:extLst>
          </p:cNvPr>
          <p:cNvPicPr>
            <a:picLocks noChangeAspect="1"/>
          </p:cNvPicPr>
          <p:nvPr/>
        </p:nvPicPr>
        <p:blipFill>
          <a:blip r:embed="rId2"/>
          <a:stretch>
            <a:fillRect/>
          </a:stretch>
        </p:blipFill>
        <p:spPr>
          <a:xfrm>
            <a:off x="4172" y="0"/>
            <a:ext cx="12187827" cy="6873248"/>
          </a:xfrm>
          <a:prstGeom prst="rect">
            <a:avLst/>
          </a:prstGeom>
        </p:spPr>
      </p:pic>
      <p:sp>
        <p:nvSpPr>
          <p:cNvPr id="5" name="Rectangle 4">
            <a:extLst>
              <a:ext uri="{FF2B5EF4-FFF2-40B4-BE49-F238E27FC236}">
                <a16:creationId xmlns:a16="http://schemas.microsoft.com/office/drawing/2014/main" id="{E4602640-ACE8-1C4A-9676-ACF2CA3A2258}"/>
              </a:ext>
            </a:extLst>
          </p:cNvPr>
          <p:cNvSpPr/>
          <p:nvPr/>
        </p:nvSpPr>
        <p:spPr>
          <a:xfrm>
            <a:off x="5746145" y="2475994"/>
            <a:ext cx="6402916" cy="409342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12FDC9-05A8-3047-A63E-114A2806B23A}"/>
              </a:ext>
            </a:extLst>
          </p:cNvPr>
          <p:cNvSpPr txBox="1"/>
          <p:nvPr/>
        </p:nvSpPr>
        <p:spPr>
          <a:xfrm>
            <a:off x="74084" y="105054"/>
            <a:ext cx="7207250" cy="2215991"/>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cy-GB" sz="2000" b="1" dirty="0"/>
              <a:t>Your </a:t>
            </a:r>
            <a:r>
              <a:rPr lang="en-US" sz="2000" b="1" dirty="0"/>
              <a:t>Challenge:</a:t>
            </a:r>
            <a:endParaRPr lang="en-US" sz="2000" dirty="0"/>
          </a:p>
          <a:p>
            <a:pPr algn="l"/>
            <a:r>
              <a:rPr lang="en-US" sz="2000" dirty="0"/>
              <a:t>Design a </a:t>
            </a:r>
            <a:r>
              <a:rPr lang="en-US" sz="2000" b="1" dirty="0"/>
              <a:t>new product</a:t>
            </a:r>
            <a:r>
              <a:rPr lang="en-US" sz="2000" dirty="0"/>
              <a:t> that could be sold at a </a:t>
            </a:r>
            <a:r>
              <a:rPr lang="en-US" sz="2000" b="1" dirty="0"/>
              <a:t>local farm shop</a:t>
            </a:r>
            <a:r>
              <a:rPr lang="en-US" sz="2000" dirty="0"/>
              <a:t>.  It should be made by </a:t>
            </a:r>
            <a:r>
              <a:rPr lang="en-US" sz="2000" b="1" dirty="0"/>
              <a:t>sourcing your main ingredients locally</a:t>
            </a:r>
            <a:r>
              <a:rPr lang="en-US" sz="2000" dirty="0"/>
              <a:t>.  For example,  you could make vegetable soup using only locally grown vegetables.  </a:t>
            </a:r>
            <a:r>
              <a:rPr lang="cy-GB" sz="2000" dirty="0"/>
              <a:t>Use the map you created to help you to remeber what is available locally.</a:t>
            </a:r>
            <a:endParaRPr lang="en-US" dirty="0"/>
          </a:p>
          <a:p>
            <a:pPr algn="l"/>
            <a:endParaRPr lang="en-US" dirty="0"/>
          </a:p>
        </p:txBody>
      </p:sp>
      <p:sp>
        <p:nvSpPr>
          <p:cNvPr id="4" name="TextBox 3">
            <a:extLst>
              <a:ext uri="{FF2B5EF4-FFF2-40B4-BE49-F238E27FC236}">
                <a16:creationId xmlns:a16="http://schemas.microsoft.com/office/drawing/2014/main" id="{A4551A6E-160C-6C44-9693-237C88C5AE9D}"/>
              </a:ext>
            </a:extLst>
          </p:cNvPr>
          <p:cNvSpPr txBox="1"/>
          <p:nvPr/>
        </p:nvSpPr>
        <p:spPr>
          <a:xfrm>
            <a:off x="5834776" y="2534514"/>
            <a:ext cx="4825471" cy="369332"/>
          </a:xfrm>
          <a:prstGeom prst="rect">
            <a:avLst/>
          </a:prstGeom>
          <a:noFill/>
        </p:spPr>
        <p:txBody>
          <a:bodyPr wrap="square" rtlCol="0">
            <a:spAutoFit/>
          </a:bodyPr>
          <a:lstStyle/>
          <a:p>
            <a:pPr algn="l"/>
            <a:r>
              <a:rPr lang="en-US" b="1" dirty="0"/>
              <a:t>Brainstorming:  Potential products</a:t>
            </a:r>
          </a:p>
        </p:txBody>
      </p:sp>
      <p:pic>
        <p:nvPicPr>
          <p:cNvPr id="24" name="Picture 23">
            <a:extLst>
              <a:ext uri="{FF2B5EF4-FFF2-40B4-BE49-F238E27FC236}">
                <a16:creationId xmlns:a16="http://schemas.microsoft.com/office/drawing/2014/main" id="{369252EE-4174-A446-BDE9-EF0DA0C43593}"/>
              </a:ext>
            </a:extLst>
          </p:cNvPr>
          <p:cNvPicPr>
            <a:picLocks noChangeAspect="1"/>
          </p:cNvPicPr>
          <p:nvPr/>
        </p:nvPicPr>
        <p:blipFill>
          <a:blip r:embed="rId3"/>
          <a:stretch>
            <a:fillRect/>
          </a:stretch>
        </p:blipFill>
        <p:spPr>
          <a:xfrm>
            <a:off x="782633" y="-1054544"/>
            <a:ext cx="587728" cy="761647"/>
          </a:xfrm>
          <a:prstGeom prst="rect">
            <a:avLst/>
          </a:prstGeom>
        </p:spPr>
      </p:pic>
      <p:pic>
        <p:nvPicPr>
          <p:cNvPr id="27" name="Picture 26">
            <a:extLst>
              <a:ext uri="{FF2B5EF4-FFF2-40B4-BE49-F238E27FC236}">
                <a16:creationId xmlns:a16="http://schemas.microsoft.com/office/drawing/2014/main" id="{653EBDA5-73F7-3F4F-8CAD-55E4534718C5}"/>
              </a:ext>
            </a:extLst>
          </p:cNvPr>
          <p:cNvPicPr>
            <a:picLocks noChangeAspect="1"/>
          </p:cNvPicPr>
          <p:nvPr/>
        </p:nvPicPr>
        <p:blipFill>
          <a:blip r:embed="rId4"/>
          <a:stretch>
            <a:fillRect/>
          </a:stretch>
        </p:blipFill>
        <p:spPr>
          <a:xfrm>
            <a:off x="2825608" y="-1067878"/>
            <a:ext cx="707583" cy="710659"/>
          </a:xfrm>
          <a:prstGeom prst="rect">
            <a:avLst/>
          </a:prstGeom>
        </p:spPr>
      </p:pic>
      <p:pic>
        <p:nvPicPr>
          <p:cNvPr id="30" name="Picture 29">
            <a:extLst>
              <a:ext uri="{FF2B5EF4-FFF2-40B4-BE49-F238E27FC236}">
                <a16:creationId xmlns:a16="http://schemas.microsoft.com/office/drawing/2014/main" id="{BEEA84F2-0596-AD4C-ABC7-94007EBC1A75}"/>
              </a:ext>
            </a:extLst>
          </p:cNvPr>
          <p:cNvPicPr>
            <a:picLocks noChangeAspect="1"/>
          </p:cNvPicPr>
          <p:nvPr/>
        </p:nvPicPr>
        <p:blipFill>
          <a:blip r:embed="rId5"/>
          <a:stretch>
            <a:fillRect/>
          </a:stretch>
        </p:blipFill>
        <p:spPr>
          <a:xfrm>
            <a:off x="5554988" y="-1078073"/>
            <a:ext cx="715474" cy="680122"/>
          </a:xfrm>
          <a:prstGeom prst="rect">
            <a:avLst/>
          </a:prstGeom>
        </p:spPr>
      </p:pic>
      <p:sp>
        <p:nvSpPr>
          <p:cNvPr id="15" name="Rectangle 14">
            <a:extLst>
              <a:ext uri="{FF2B5EF4-FFF2-40B4-BE49-F238E27FC236}">
                <a16:creationId xmlns:a16="http://schemas.microsoft.com/office/drawing/2014/main" id="{ADE5804F-3CCF-1248-A791-67E1970AAFDF}"/>
              </a:ext>
            </a:extLst>
          </p:cNvPr>
          <p:cNvSpPr/>
          <p:nvPr/>
        </p:nvSpPr>
        <p:spPr>
          <a:xfrm>
            <a:off x="7351246" y="105054"/>
            <a:ext cx="4767157" cy="229627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7009BA-1FC6-194C-A57B-C1735EDD602A}"/>
              </a:ext>
            </a:extLst>
          </p:cNvPr>
          <p:cNvSpPr txBox="1"/>
          <p:nvPr/>
        </p:nvSpPr>
        <p:spPr>
          <a:xfrm>
            <a:off x="7351246" y="93003"/>
            <a:ext cx="4375800" cy="2308324"/>
          </a:xfrm>
          <a:prstGeom prst="rect">
            <a:avLst/>
          </a:prstGeom>
          <a:noFill/>
        </p:spPr>
        <p:txBody>
          <a:bodyPr wrap="square" rtlCol="0">
            <a:spAutoFit/>
          </a:bodyPr>
          <a:lstStyle/>
          <a:p>
            <a:pPr algn="l"/>
            <a:r>
              <a:rPr lang="en-US" b="1" dirty="0"/>
              <a:t>Clarification Corner:  Farm shop</a:t>
            </a:r>
          </a:p>
          <a:p>
            <a:pPr algn="l"/>
            <a:endParaRPr lang="en-US" b="1" dirty="0"/>
          </a:p>
          <a:p>
            <a:pPr algn="l"/>
            <a:r>
              <a:rPr lang="en-US" b="1" dirty="0"/>
              <a:t>A farm shop will sell…….</a:t>
            </a:r>
          </a:p>
          <a:p>
            <a:pPr algn="l"/>
            <a:endParaRPr lang="en-US" b="1" dirty="0"/>
          </a:p>
          <a:p>
            <a:pPr algn="l"/>
            <a:endParaRPr lang="en-US" b="1" dirty="0"/>
          </a:p>
          <a:p>
            <a:pPr algn="l"/>
            <a:endParaRPr lang="en-US" b="1" dirty="0"/>
          </a:p>
          <a:p>
            <a:pPr algn="l"/>
            <a:r>
              <a:rPr lang="en-US" b="1" dirty="0"/>
              <a:t>One example of a local farm shop is…</a:t>
            </a:r>
          </a:p>
          <a:p>
            <a:pPr algn="l"/>
            <a:endParaRPr lang="en-US" b="1" dirty="0"/>
          </a:p>
        </p:txBody>
      </p:sp>
      <p:sp>
        <p:nvSpPr>
          <p:cNvPr id="17" name="TextBox 16">
            <a:extLst>
              <a:ext uri="{FF2B5EF4-FFF2-40B4-BE49-F238E27FC236}">
                <a16:creationId xmlns:a16="http://schemas.microsoft.com/office/drawing/2014/main" id="{F3D0B65F-ED8B-A445-93E1-C6E72E24743F}"/>
              </a:ext>
            </a:extLst>
          </p:cNvPr>
          <p:cNvSpPr txBox="1"/>
          <p:nvPr/>
        </p:nvSpPr>
        <p:spPr>
          <a:xfrm>
            <a:off x="74084" y="2475993"/>
            <a:ext cx="5629123" cy="4093428"/>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cy-GB" sz="2000" b="1" dirty="0"/>
              <a:t>Considerations:</a:t>
            </a:r>
            <a:endParaRPr lang="en-US" sz="2000" b="1" dirty="0"/>
          </a:p>
          <a:p>
            <a:pPr algn="l"/>
            <a:r>
              <a:rPr lang="en-US" sz="2000" b="1" dirty="0"/>
              <a:t>Ingredients</a:t>
            </a:r>
            <a:r>
              <a:rPr lang="en-US" sz="2000" dirty="0"/>
              <a:t>.  What is available locally? </a:t>
            </a:r>
          </a:p>
          <a:p>
            <a:pPr algn="l"/>
            <a:endParaRPr lang="en-US" sz="2000" dirty="0"/>
          </a:p>
          <a:p>
            <a:pPr algn="l"/>
            <a:r>
              <a:rPr lang="en-US" sz="2000" b="1" dirty="0"/>
              <a:t>Target audience</a:t>
            </a:r>
            <a:r>
              <a:rPr lang="en-US" sz="2000" dirty="0"/>
              <a:t>.  Who will be your </a:t>
            </a:r>
            <a:r>
              <a:rPr lang="en-US" sz="2000" b="1" dirty="0"/>
              <a:t>consumer</a:t>
            </a:r>
            <a:r>
              <a:rPr lang="en-US" sz="2000" dirty="0"/>
              <a:t>?</a:t>
            </a:r>
          </a:p>
          <a:p>
            <a:pPr algn="l"/>
            <a:endParaRPr lang="cy-GB" sz="2000" dirty="0"/>
          </a:p>
          <a:p>
            <a:r>
              <a:rPr lang="en-US" sz="2000" b="1" dirty="0"/>
              <a:t>Competition</a:t>
            </a:r>
            <a:r>
              <a:rPr lang="en-US" sz="2000" dirty="0"/>
              <a:t>.  What else is already available locally</a:t>
            </a:r>
            <a:r>
              <a:rPr lang="cy-GB" sz="2000" dirty="0"/>
              <a:t> and what makes your product better or unique?</a:t>
            </a:r>
            <a:endParaRPr lang="en-US" sz="2000" dirty="0"/>
          </a:p>
          <a:p>
            <a:pPr algn="l"/>
            <a:endParaRPr lang="en-US" sz="2000" dirty="0"/>
          </a:p>
          <a:p>
            <a:pPr algn="l"/>
            <a:r>
              <a:rPr lang="en-US" sz="2000" b="1" dirty="0"/>
              <a:t>Price</a:t>
            </a:r>
            <a:r>
              <a:rPr lang="en-US" sz="2000" dirty="0"/>
              <a:t>. Will your product be competitive? </a:t>
            </a:r>
          </a:p>
          <a:p>
            <a:pPr algn="l"/>
            <a:endParaRPr lang="en-US" sz="2000" dirty="0"/>
          </a:p>
          <a:p>
            <a:pPr algn="l"/>
            <a:r>
              <a:rPr lang="en-US" sz="2000" b="1" dirty="0"/>
              <a:t>Selling point</a:t>
            </a:r>
            <a:r>
              <a:rPr lang="en-US" sz="2000" dirty="0"/>
              <a:t>. Why buy your product?  Is it healthy?  A tasty treat? </a:t>
            </a:r>
            <a:endParaRPr lang="cy-GB" sz="2000" dirty="0"/>
          </a:p>
          <a:p>
            <a:pPr algn="l"/>
            <a:endParaRPr lang="cy-GB" sz="2000" dirty="0"/>
          </a:p>
        </p:txBody>
      </p:sp>
    </p:spTree>
    <p:extLst>
      <p:ext uri="{BB962C8B-B14F-4D97-AF65-F5344CB8AC3E}">
        <p14:creationId xmlns:p14="http://schemas.microsoft.com/office/powerpoint/2010/main" val="450225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AFC465E5E477499B3BF8745097F677" ma:contentTypeVersion="12" ma:contentTypeDescription="Create a new document." ma:contentTypeScope="" ma:versionID="2383c8cd3f4d44aa70f625af88732b1c">
  <xsd:schema xmlns:xsd="http://www.w3.org/2001/XMLSchema" xmlns:xs="http://www.w3.org/2001/XMLSchema" xmlns:p="http://schemas.microsoft.com/office/2006/metadata/properties" xmlns:ns2="ba453524-276d-4809-9b28-4112df03f3b3" xmlns:ns3="4cc68174-dbc4-4af4-96d0-71aecca32a5b" targetNamespace="http://schemas.microsoft.com/office/2006/metadata/properties" ma:root="true" ma:fieldsID="32f0c9ffe434291f7b1ee5c1a580c6d3" ns2:_="" ns3:_="">
    <xsd:import namespace="ba453524-276d-4809-9b28-4112df03f3b3"/>
    <xsd:import namespace="4cc68174-dbc4-4af4-96d0-71aecca32a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53524-276d-4809-9b28-4112df03f3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68174-dbc4-4af4-96d0-71aecca32a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23E81B-0576-4F0E-882C-270CEA11EB2A}">
  <ds:schemaRefs>
    <ds:schemaRef ds:uri="http://schemas.microsoft.com/sharepoint/v3/contenttype/forms"/>
  </ds:schemaRefs>
</ds:datastoreItem>
</file>

<file path=customXml/itemProps2.xml><?xml version="1.0" encoding="utf-8"?>
<ds:datastoreItem xmlns:ds="http://schemas.openxmlformats.org/officeDocument/2006/customXml" ds:itemID="{BAEAF380-F837-41C4-B64B-04E711B58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53524-276d-4809-9b28-4112df03f3b3"/>
    <ds:schemaRef ds:uri="4cc68174-dbc4-4af4-96d0-71aecca32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A499FE-0730-418E-9258-C14655E048B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1590</Words>
  <Application>Microsoft Office PowerPoint</Application>
  <PresentationFormat>Widescreen</PresentationFormat>
  <Paragraphs>284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Cavolini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Rhys Evans</dc:creator>
  <cp:lastModifiedBy>Rhys Evans</cp:lastModifiedBy>
  <cp:revision>7</cp:revision>
  <dcterms:created xsi:type="dcterms:W3CDTF">2020-02-10T12:35:29Z</dcterms:created>
  <dcterms:modified xsi:type="dcterms:W3CDTF">2020-06-22T14:21:17Z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0x01010042AFC465E5E477499B3BF8745097F677</vt:lpwstr>
  </property>
</Properties>
</file>