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7" r:id="rId6"/>
    <p:sldId id="260" r:id="rId7"/>
    <p:sldId id="261" r:id="rId8"/>
    <p:sldId id="268" r:id="rId9"/>
    <p:sldId id="262" r:id="rId10"/>
    <p:sldId id="263" r:id="rId11"/>
    <p:sldId id="269" r:id="rId12"/>
    <p:sldId id="264" r:id="rId13"/>
    <p:sldId id="265" r:id="rId14"/>
    <p:sldId id="270" r:id="rId15"/>
    <p:sldId id="26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3" d="100"/>
          <a:sy n="73" d="100"/>
        </p:scale>
        <p:origin x="-10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3851275-004D-4A4D-97AB-BAE6A241255C}" type="datetimeFigureOut">
              <a:rPr lang="en-GB"/>
              <a:pPr/>
              <a:t>11/03/2011</a:t>
            </a:fld>
            <a:endParaRPr lang="en-GB"/>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7260BF-EE8B-46D0-B1D6-1733EF718CCB}" type="slidenum">
              <a:rPr lang="en-GB"/>
              <a:pPr/>
              <a:t>‹#›</a:t>
            </a:fld>
            <a:endParaRPr lang="en-GB"/>
          </a:p>
        </p:txBody>
      </p:sp>
    </p:spTree>
    <p:extLst>
      <p:ext uri="{BB962C8B-B14F-4D97-AF65-F5344CB8AC3E}">
        <p14:creationId xmlns:p14="http://schemas.microsoft.com/office/powerpoint/2010/main" val="20408795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2A8173-1500-458B-B66A-A3AB311FE361}" type="datetimeFigureOut">
              <a:rPr lang="en-US"/>
              <a:pPr>
                <a:defRPr/>
              </a:pPr>
              <a:t>3/11/2011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C6E885-5C3B-4DA1-A301-35AD1F7C20E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A7AE0B8-0BED-4A10-A146-4FEEF3F3AC95}" type="datetimeFigureOut">
              <a:rPr lang="en-US"/>
              <a:pPr>
                <a:defRPr/>
              </a:pPr>
              <a:t>3/11/2011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6D3C8D-AA69-4192-B600-D172F4CBD01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683703-B325-4494-BF59-44686EFCA99C}" type="datetimeFigureOut">
              <a:rPr lang="en-US"/>
              <a:pPr>
                <a:defRPr/>
              </a:pPr>
              <a:t>3/11/2011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EEBBB4-5342-485A-A355-DD4CA3AA09B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2BE7A34-510A-476F-9183-EF55ED3F89D4}" type="datetimeFigureOut">
              <a:rPr lang="en-US"/>
              <a:pPr>
                <a:defRPr/>
              </a:pPr>
              <a:t>3/11/2011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C74127-DB8F-47AF-8439-5118E933A48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3CAFAE-934D-4C4F-8495-B327788F089E}" type="datetimeFigureOut">
              <a:rPr lang="en-US"/>
              <a:pPr>
                <a:defRPr/>
              </a:pPr>
              <a:t>3/11/2011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D603F7-7766-4EAB-9DA6-36F07FCBAEA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52E4C1-DB1A-4478-A8A8-9290CB0FB860}" type="datetimeFigureOut">
              <a:rPr lang="en-US"/>
              <a:pPr>
                <a:defRPr/>
              </a:pPr>
              <a:t>3/11/2011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6DCDF7-BEFC-4B3F-9456-72DFEF56F9E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F4093BB-1DF9-4AA9-ABBA-566BC1BAAA60}" type="datetimeFigureOut">
              <a:rPr lang="en-US"/>
              <a:pPr>
                <a:defRPr/>
              </a:pPr>
              <a:t>3/11/2011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F38A43D-51DA-4FB5-8203-EBC6D947BB7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2B7F6FD-3C46-4844-BE68-A6DF4F1683D3}" type="datetimeFigureOut">
              <a:rPr lang="en-US"/>
              <a:pPr>
                <a:defRPr/>
              </a:pPr>
              <a:t>3/11/2011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8595CD-644A-4CC4-AABF-774F8E7BD67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6CC855-C0A4-4556-9391-A8D08BE5059D}" type="datetimeFigureOut">
              <a:rPr lang="en-US"/>
              <a:pPr>
                <a:defRPr/>
              </a:pPr>
              <a:t>3/11/2011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78D2AAA-3636-400D-A989-F5815156401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1D4926-829F-4726-B56F-8F3ECC372574}" type="datetimeFigureOut">
              <a:rPr lang="en-US"/>
              <a:pPr>
                <a:defRPr/>
              </a:pPr>
              <a:t>3/11/2011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1AC57-C88B-44BC-9030-1AA5D27D178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6B7DA-F3A1-4B59-BF6A-42B340265C8E}" type="datetimeFigureOut">
              <a:rPr lang="en-US"/>
              <a:pPr>
                <a:defRPr/>
              </a:pPr>
              <a:t>3/11/2011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29B3879-A88E-48B4-BEC5-5EEC16A6C24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E4D23D-F65F-4698-9AFD-47FDC825D00F}" type="datetimeFigureOut">
              <a:rPr lang="en-US"/>
              <a:pPr>
                <a:defRPr/>
              </a:pPr>
              <a:t>3/11/2011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2CB072-CE38-46AB-B253-BFE028AB4A80}"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froghollerorganic.com/froglog/uploaded_images/froglogpics-025-780669.jpg" TargetMode="External"/><Relationship Id="rId3" Type="http://schemas.openxmlformats.org/officeDocument/2006/relationships/hyperlink" Target="http://www.google.co.uk/imgres?imgurl=http://www.richters.com/OnlineSeminars/seeding/trans.jpg&amp;imgrefurl=http://www.richters.com/newdisplay.cgi?page=./OnlineSeminars/seeding/demo5.html&amp;&amp;cart_id=111.100&amp;usg=__zHNJQZuj04puuOXgEnGA5l4_rxI=&amp;h=262&amp;w=350&amp;sz=15&amp;hl=en&amp;start=3&amp;um=1&amp;itbs=1&amp;tbnid=OrdASztnrVntwM:&amp;tbnh=90&amp;tbnw=120&amp;prev=/images?q=transplanting+seedlings&amp;um=1&amp;hl=en&amp;sa=X&amp;rlz=1T4ADRA_enGB368GB368&amp;tbs=isch:1" TargetMode="External"/><Relationship Id="rId7" Type="http://schemas.openxmlformats.org/officeDocument/2006/relationships/image" Target="../media/image18.jpeg"/><Relationship Id="rId12"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0.jpeg"/><Relationship Id="rId5" Type="http://schemas.openxmlformats.org/officeDocument/2006/relationships/hyperlink" Target="http://www.google.co.uk/imgres?imgurl=http://www.news.wisc.edu/wisweek/22-Mar-2000/images/Grounds_plant_transplant00.jpg&amp;imgrefurl=http://www.news.wisc.edu/3813&amp;usg=__ie9dJJJ2S9KlzkRNR4fAHflSy4g=&amp;h=360&amp;w=240&amp;sz=11&amp;hl=en&amp;start=4&amp;um=1&amp;itbs=1&amp;tbnid=3KVe8sIcdIM1yM:&amp;tbnh=121&amp;tbnw=81&amp;prev=/images?q=transplanting+seedlings&amp;um=1&amp;hl=en&amp;sa=X&amp;rlz=1T4ADRA_enGB368GB368&amp;tbs=isch:1" TargetMode="External"/><Relationship Id="rId10" Type="http://schemas.openxmlformats.org/officeDocument/2006/relationships/hyperlink" Target="http://geekgardener.files.wordpress.com/2009/10/mygarden720.jpg" TargetMode="External"/><Relationship Id="rId4" Type="http://schemas.openxmlformats.org/officeDocument/2006/relationships/image" Target="../media/image16.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9.png"/><Relationship Id="rId3" Type="http://schemas.openxmlformats.org/officeDocument/2006/relationships/hyperlink" Target="http://upload.wikimedia.org/wikipedia/commons/e/e1/Scissors.jpg" TargetMode="External"/><Relationship Id="rId7" Type="http://schemas.openxmlformats.org/officeDocument/2006/relationships/hyperlink" Target="http://www.mccullagh.org/photo/1ds2-4/kidney-beans" TargetMode="External"/><Relationship Id="rId12" Type="http://schemas.openxmlformats.org/officeDocument/2006/relationships/hyperlink" Target="http://en.wikipedia.org/wiki/File:Watercan.png" TargetMode="External"/><Relationship Id="rId17" Type="http://schemas.openxmlformats.org/officeDocument/2006/relationships/image" Target="../media/image12.jpeg"/><Relationship Id="rId2" Type="http://schemas.openxmlformats.org/officeDocument/2006/relationships/notesSlide" Target="../notesSlides/notesSlide4.xml"/><Relationship Id="rId16" Type="http://schemas.openxmlformats.org/officeDocument/2006/relationships/hyperlink" Target="javascript:;"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8.jpeg"/><Relationship Id="rId5" Type="http://schemas.openxmlformats.org/officeDocument/2006/relationships/hyperlink" Target="http://en.wikipedia.org/wiki/File:Sticky_tape.jpg" TargetMode="External"/><Relationship Id="rId15" Type="http://schemas.openxmlformats.org/officeDocument/2006/relationships/image" Target="../media/image11.jpeg"/><Relationship Id="rId10" Type="http://schemas.openxmlformats.org/officeDocument/2006/relationships/hyperlink" Target="http://ashley-ford.net/pronunciation/vowels/pictures/pen-nolink.jpg" TargetMode="External"/><Relationship Id="rId4" Type="http://schemas.openxmlformats.org/officeDocument/2006/relationships/image" Target="../media/image5.jpeg"/><Relationship Id="rId9" Type="http://schemas.openxmlformats.org/officeDocument/2006/relationships/hyperlink" Target="http://www.google.co.uk/imgres?imgurl=http://ashley-ford.net/pronunciation/vowels/pictures/pen-nolink.jpg&amp;imgrefurl=http://ashley-ford.net/pronunciation/vowels/discrim-ae-eh-match.htm&amp;h=500&amp;w=500&amp;sz=16&amp;tbnid=ujVuiNfz6iToaM:&amp;tbnh=130&amp;tbnw=130&amp;prev=/images?q=Pen&amp;usg=__vo9bJ-FsbkGl9jG5AR-qO4YtD_Y=&amp;ei=2DcFTKOUNNWT4gbQg9nLDg&amp;sa=X&amp;oi=image_result&amp;resnum=6&amp;ct=image&amp;ved=0CDgQ9QEwBQ" TargetMode="External"/><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129338" cy="1114425"/>
          </a:xfrm>
        </p:spPr>
        <p:txBody>
          <a:bodyPr rtlCol="0">
            <a:normAutofit lnSpcReduction="10000"/>
          </a:bodyPr>
          <a:lstStyle/>
          <a:p>
            <a:pPr eaLnBrk="1" fontAlgn="auto" hangingPunct="1">
              <a:spcAft>
                <a:spcPts val="0"/>
              </a:spcAft>
              <a:buFont typeface="Arial" pitchFamily="34" charset="0"/>
              <a:buNone/>
              <a:defRPr/>
            </a:pPr>
            <a:r>
              <a:rPr lang="en-GB" dirty="0" smtClean="0"/>
              <a:t>Learning Without Walls</a:t>
            </a:r>
          </a:p>
          <a:p>
            <a:pPr eaLnBrk="1" fontAlgn="auto" hangingPunct="1">
              <a:spcAft>
                <a:spcPts val="0"/>
              </a:spcAft>
              <a:buFont typeface="Arial" pitchFamily="34" charset="0"/>
              <a:buNone/>
              <a:defRPr/>
            </a:pPr>
            <a:r>
              <a:rPr lang="en-GB" dirty="0" smtClean="0"/>
              <a:t>Lesson 3</a:t>
            </a:r>
          </a:p>
          <a:p>
            <a:pPr eaLnBrk="1" fontAlgn="auto" hangingPunct="1">
              <a:spcAft>
                <a:spcPts val="0"/>
              </a:spcAft>
              <a:buFont typeface="Arial" pitchFamily="34" charset="0"/>
              <a:buNone/>
              <a:defRPr/>
            </a:pPr>
            <a:endParaRPr lang="en-GB" dirty="0"/>
          </a:p>
        </p:txBody>
      </p:sp>
      <p:pic>
        <p:nvPicPr>
          <p:cNvPr id="13314" name="Picture 8" descr="C:\Users\Mary\AppData\Local\Microsoft\Windows\Temporary Internet Files\Content.IE5\TCSN011K\award logo 2.gif"/>
          <p:cNvPicPr>
            <a:picLocks noChangeAspect="1" noChangeArrowheads="1"/>
          </p:cNvPicPr>
          <p:nvPr/>
        </p:nvPicPr>
        <p:blipFill>
          <a:blip r:embed="rId3"/>
          <a:srcRect/>
          <a:stretch>
            <a:fillRect/>
          </a:stretch>
        </p:blipFill>
        <p:spPr bwMode="auto">
          <a:xfrm>
            <a:off x="7358063" y="5000625"/>
            <a:ext cx="1500187" cy="1643063"/>
          </a:xfrm>
          <a:prstGeom prst="rect">
            <a:avLst/>
          </a:prstGeom>
          <a:noFill/>
          <a:ln w="9525">
            <a:noFill/>
            <a:miter lim="800000"/>
            <a:headEnd/>
            <a:tailEnd/>
          </a:ln>
        </p:spPr>
      </p:pic>
      <p:pic>
        <p:nvPicPr>
          <p:cNvPr id="13315" name="Picture 4"/>
          <p:cNvPicPr preferRelativeResize="0">
            <a:picLocks noChangeArrowheads="1"/>
          </p:cNvPicPr>
          <p:nvPr/>
        </p:nvPicPr>
        <p:blipFill>
          <a:blip r:embed="rId4"/>
          <a:srcRect/>
          <a:stretch>
            <a:fillRect/>
          </a:stretch>
        </p:blipFill>
        <p:spPr bwMode="auto">
          <a:xfrm>
            <a:off x="571500" y="5500688"/>
            <a:ext cx="1466850" cy="466725"/>
          </a:xfrm>
          <a:prstGeom prst="rect">
            <a:avLst/>
          </a:prstGeom>
          <a:solidFill>
            <a:srgbClr val="FFFFFF"/>
          </a:solidFill>
          <a:ln w="9525">
            <a:solidFill>
              <a:srgbClr val="000000"/>
            </a:solidFill>
            <a:miter lim="800000"/>
            <a:headEnd/>
            <a:tailEnd/>
          </a:ln>
        </p:spPr>
      </p:pic>
      <p:sp>
        <p:nvSpPr>
          <p:cNvPr id="13316" name="Rectangle 12"/>
          <p:cNvSpPr>
            <a:spLocks noChangeArrowheads="1"/>
          </p:cNvSpPr>
          <p:nvPr/>
        </p:nvSpPr>
        <p:spPr bwMode="auto">
          <a:xfrm>
            <a:off x="571500" y="6000750"/>
            <a:ext cx="1500188" cy="430213"/>
          </a:xfrm>
          <a:prstGeom prst="rect">
            <a:avLst/>
          </a:prstGeom>
          <a:noFill/>
          <a:ln w="9525">
            <a:noFill/>
            <a:miter lim="800000"/>
            <a:headEnd/>
            <a:tailEnd/>
          </a:ln>
        </p:spPr>
        <p:txBody>
          <a:bodyPr>
            <a:spAutoFit/>
          </a:bodyPr>
          <a:lstStyle/>
          <a:p>
            <a:pPr algn="ctr"/>
            <a:r>
              <a:rPr lang="en-GB" sz="1000">
                <a:cs typeface="Times New Roman" pitchFamily="18" charset="0"/>
              </a:rPr>
              <a:t>COMMUNITY AWARD </a:t>
            </a:r>
          </a:p>
          <a:p>
            <a:pPr algn="ctr"/>
            <a:r>
              <a:rPr lang="en-GB" sz="1200">
                <a:cs typeface="Times New Roman" pitchFamily="18" charset="0"/>
              </a:rPr>
              <a:t>winner 2009/10</a:t>
            </a:r>
            <a:endParaRPr lang="en-GB" sz="1200"/>
          </a:p>
        </p:txBody>
      </p:sp>
      <p:pic>
        <p:nvPicPr>
          <p:cNvPr id="13317" name="Picture 3" descr="C:\Users\Mary\AppData\Local\Microsoft\Windows\Temporary Internet Files\Content.IE5\TCSN011K\dig-it-medium.jpg"/>
          <p:cNvPicPr>
            <a:picLocks noChangeAspect="1" noChangeArrowheads="1"/>
          </p:cNvPicPr>
          <p:nvPr/>
        </p:nvPicPr>
        <p:blipFill>
          <a:blip r:embed="rId5"/>
          <a:srcRect/>
          <a:stretch>
            <a:fillRect/>
          </a:stretch>
        </p:blipFill>
        <p:spPr bwMode="auto">
          <a:xfrm>
            <a:off x="1023125" y="288386"/>
            <a:ext cx="7072313" cy="3286125"/>
          </a:xfrm>
          <a:prstGeom prst="rect">
            <a:avLst/>
          </a:prstGeom>
          <a:noFill/>
          <a:ln w="9525">
            <a:noFill/>
            <a:miter lim="800000"/>
            <a:headEnd/>
            <a:tailEnd/>
          </a:ln>
        </p:spPr>
      </p:pic>
      <p:sp>
        <p:nvSpPr>
          <p:cNvPr id="2" name="Rectangle 1"/>
          <p:cNvSpPr/>
          <p:nvPr/>
        </p:nvSpPr>
        <p:spPr>
          <a:xfrm rot="19670481">
            <a:off x="1047623" y="2427076"/>
            <a:ext cx="6421088"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t>
            </a:r>
            <a:r>
              <a:rPr lang="en-US" sz="9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AMPLE</a:t>
            </a:r>
            <a:endParaRPr lang="en-US" sz="96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z="5400" b="1" smtClean="0"/>
              <a:t>What you have to do?</a:t>
            </a:r>
          </a:p>
        </p:txBody>
      </p:sp>
      <p:sp>
        <p:nvSpPr>
          <p:cNvPr id="22530" name="Content Placeholder 2"/>
          <p:cNvSpPr>
            <a:spLocks noGrp="1"/>
          </p:cNvSpPr>
          <p:nvPr>
            <p:ph idx="1"/>
          </p:nvPr>
        </p:nvSpPr>
        <p:spPr>
          <a:xfrm>
            <a:off x="468313" y="1773238"/>
            <a:ext cx="8351837" cy="4352925"/>
          </a:xfrm>
        </p:spPr>
        <p:txBody>
          <a:bodyPr/>
          <a:lstStyle/>
          <a:p>
            <a:pPr marL="609600" indent="-609600" eaLnBrk="1" hangingPunct="1"/>
            <a:r>
              <a:rPr lang="en-GB" sz="3600" dirty="0" smtClean="0"/>
              <a:t>Each student writes their name on the card and container too. Be sure to write the date of when you first sowed the seed to keep a diary of its progress.</a:t>
            </a:r>
          </a:p>
          <a:p>
            <a:pPr marL="609600" indent="-609600" eaLnBrk="1" hangingPunct="1"/>
            <a:r>
              <a:rPr lang="en-GB" sz="3600" dirty="0" smtClean="0"/>
              <a:t>You can now place your containers in a warm light place. Preferably a windowsill that is secluded from any drafts</a:t>
            </a:r>
            <a:r>
              <a:rPr lang="en-GB" sz="2800" dirty="0" smtClean="0"/>
              <a:t>.</a:t>
            </a:r>
          </a:p>
        </p:txBody>
      </p:sp>
      <p:sp>
        <p:nvSpPr>
          <p:cNvPr id="2" name="Rectangle 1"/>
          <p:cNvSpPr/>
          <p:nvPr/>
        </p:nvSpPr>
        <p:spPr>
          <a:xfrm rot="20034118">
            <a:off x="1686165" y="2607510"/>
            <a:ext cx="5468164" cy="1569660"/>
          </a:xfrm>
          <a:prstGeom prst="rect">
            <a:avLst/>
          </a:prstGeom>
          <a:noFill/>
        </p:spPr>
        <p:txBody>
          <a:bodyPr wrap="none" lIns="91440" tIns="45720" rIns="91440" bIns="45720">
            <a:spAutoFit/>
          </a:bodyPr>
          <a:lstStyle/>
          <a:p>
            <a:pPr algn="ctr"/>
            <a:r>
              <a:rPr lang="en-GB"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GB"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GB" sz="5400" b="1" smtClean="0"/>
              <a:t>What you have to do?</a:t>
            </a:r>
          </a:p>
        </p:txBody>
      </p:sp>
      <p:sp>
        <p:nvSpPr>
          <p:cNvPr id="23554" name="Rectangle 3"/>
          <p:cNvSpPr>
            <a:spLocks noGrp="1"/>
          </p:cNvSpPr>
          <p:nvPr>
            <p:ph type="body" idx="1"/>
          </p:nvPr>
        </p:nvSpPr>
        <p:spPr>
          <a:xfrm>
            <a:off x="457200" y="1916113"/>
            <a:ext cx="8229600" cy="4210050"/>
          </a:xfrm>
        </p:spPr>
        <p:txBody>
          <a:bodyPr/>
          <a:lstStyle/>
          <a:p>
            <a:pPr eaLnBrk="1" hangingPunct="1"/>
            <a:r>
              <a:rPr lang="en-GB" sz="3600" smtClean="0"/>
              <a:t>Your seed will need to stay damp and will occasionally need watering. With a watering can or jug, carefully pour some water into your container. You only need to put around 2 cm’s of water into the bottom of the bottle and the kitchen roll will soak it all up.</a:t>
            </a:r>
          </a:p>
          <a:p>
            <a:endParaRPr lang="en-GB" sz="3600" smtClean="0"/>
          </a:p>
        </p:txBody>
      </p:sp>
      <p:sp>
        <p:nvSpPr>
          <p:cNvPr id="2" name="Rectangle 1"/>
          <p:cNvSpPr/>
          <p:nvPr/>
        </p:nvSpPr>
        <p:spPr>
          <a:xfrm rot="20081608">
            <a:off x="1692777" y="2578179"/>
            <a:ext cx="5468164" cy="1569660"/>
          </a:xfrm>
          <a:prstGeom prst="rect">
            <a:avLst/>
          </a:prstGeom>
          <a:noFill/>
        </p:spPr>
        <p:txBody>
          <a:bodyPr wrap="non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z="5400" b="1" smtClean="0"/>
              <a:t>What you have to do?</a:t>
            </a:r>
          </a:p>
        </p:txBody>
      </p:sp>
      <p:sp>
        <p:nvSpPr>
          <p:cNvPr id="24578" name="Content Placeholder 2"/>
          <p:cNvSpPr>
            <a:spLocks noGrp="1"/>
          </p:cNvSpPr>
          <p:nvPr>
            <p:ph idx="1"/>
          </p:nvPr>
        </p:nvSpPr>
        <p:spPr>
          <a:xfrm>
            <a:off x="0" y="1600200"/>
            <a:ext cx="9396413" cy="4525963"/>
          </a:xfrm>
        </p:spPr>
        <p:txBody>
          <a:bodyPr/>
          <a:lstStyle/>
          <a:p>
            <a:pPr marL="609600" indent="-609600" eaLnBrk="1" hangingPunct="1"/>
            <a:r>
              <a:rPr lang="en-GB" dirty="0" smtClean="0"/>
              <a:t>Leave your seeds and take a look at them everyday by carefully lifting the card sleeve. You will soon start to see the root breaking from the seed and then the shoot. </a:t>
            </a:r>
          </a:p>
          <a:p>
            <a:pPr marL="609600" indent="-609600" eaLnBrk="1" hangingPunct="1"/>
            <a:r>
              <a:rPr lang="en-GB" dirty="0" smtClean="0"/>
              <a:t>Don’t worry if the seed was put the wrong way up. This is a good experiment to watch the roots and shoots coming out the wrong way round and making a full U-turn to go the correct way. The roots will know to head for the dark and the shoots will know to head for the light.</a:t>
            </a:r>
          </a:p>
        </p:txBody>
      </p:sp>
      <p:sp>
        <p:nvSpPr>
          <p:cNvPr id="2" name="Rectangle 1"/>
          <p:cNvSpPr/>
          <p:nvPr/>
        </p:nvSpPr>
        <p:spPr>
          <a:xfrm rot="19992932">
            <a:off x="1837918" y="2632653"/>
            <a:ext cx="5468164" cy="1569660"/>
          </a:xfrm>
          <a:prstGeom prst="rect">
            <a:avLst/>
          </a:prstGeom>
          <a:noFill/>
        </p:spPr>
        <p:txBody>
          <a:bodyPr wrap="non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z="5400" b="1" smtClean="0"/>
              <a:t>What you have to do?</a:t>
            </a:r>
          </a:p>
        </p:txBody>
      </p:sp>
      <p:sp>
        <p:nvSpPr>
          <p:cNvPr id="25602" name="Content Placeholder 2"/>
          <p:cNvSpPr>
            <a:spLocks noGrp="1"/>
          </p:cNvSpPr>
          <p:nvPr>
            <p:ph idx="1"/>
          </p:nvPr>
        </p:nvSpPr>
        <p:spPr>
          <a:xfrm>
            <a:off x="0" y="1600200"/>
            <a:ext cx="9144000" cy="4525963"/>
          </a:xfrm>
        </p:spPr>
        <p:txBody>
          <a:bodyPr/>
          <a:lstStyle/>
          <a:p>
            <a:pPr marL="609600" indent="-609600" eaLnBrk="1" hangingPunct="1"/>
            <a:r>
              <a:rPr lang="en-GB" dirty="0" smtClean="0"/>
              <a:t>If you wish to plant these out then you will need to do it </a:t>
            </a:r>
            <a:r>
              <a:rPr lang="en-GB" b="1" dirty="0" smtClean="0"/>
              <a:t>before</a:t>
            </a:r>
            <a:r>
              <a:rPr lang="en-GB" dirty="0" smtClean="0"/>
              <a:t> the seed starts developing any leaves as too much energy would be used up without the nutrients from soil and will produce weak plants. You will need to carefully tip the bean and paper from the container and place into a deep enough hole in the soil to not break the root. Placing it deep enough for the tip of the shoot to just be showing on the surface of the soil.</a:t>
            </a:r>
          </a:p>
        </p:txBody>
      </p:sp>
      <p:sp>
        <p:nvSpPr>
          <p:cNvPr id="2" name="Rectangle 1"/>
          <p:cNvSpPr/>
          <p:nvPr/>
        </p:nvSpPr>
        <p:spPr>
          <a:xfrm rot="19690575">
            <a:off x="1622517" y="2448467"/>
            <a:ext cx="5468164" cy="1569660"/>
          </a:xfrm>
          <a:prstGeom prst="rect">
            <a:avLst/>
          </a:prstGeom>
          <a:noFill/>
        </p:spPr>
        <p:txBody>
          <a:bodyPr wrap="non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GB" sz="4800" b="1" smtClean="0"/>
              <a:t>Transplanting</a:t>
            </a:r>
          </a:p>
        </p:txBody>
      </p:sp>
      <p:pic>
        <p:nvPicPr>
          <p:cNvPr id="26626" name="ipfOrdASztnrVntwM:" descr="trans">
            <a:hlinkClick r:id="rId3"/>
          </p:cNvPr>
          <p:cNvPicPr>
            <a:picLocks noGrp="1" noChangeAspect="1" noChangeArrowheads="1"/>
          </p:cNvPicPr>
          <p:nvPr>
            <p:ph type="body" idx="1"/>
          </p:nvPr>
        </p:nvPicPr>
        <p:blipFill>
          <a:blip r:embed="rId4"/>
          <a:srcRect/>
          <a:stretch>
            <a:fillRect/>
          </a:stretch>
        </p:blipFill>
        <p:spPr>
          <a:xfrm>
            <a:off x="468313" y="1196975"/>
            <a:ext cx="2447925" cy="2160588"/>
          </a:xfrm>
        </p:spPr>
      </p:pic>
      <p:pic>
        <p:nvPicPr>
          <p:cNvPr id="26627" name="ipf3KVe8sIcdIM1yM:" descr="Grounds_plant_transplant00">
            <a:hlinkClick r:id="rId5"/>
          </p:cNvPr>
          <p:cNvPicPr>
            <a:picLocks noChangeAspect="1" noChangeArrowheads="1"/>
          </p:cNvPicPr>
          <p:nvPr/>
        </p:nvPicPr>
        <p:blipFill>
          <a:blip r:embed="rId6"/>
          <a:srcRect/>
          <a:stretch>
            <a:fillRect/>
          </a:stretch>
        </p:blipFill>
        <p:spPr bwMode="auto">
          <a:xfrm>
            <a:off x="3492500" y="1557338"/>
            <a:ext cx="2238375" cy="2519362"/>
          </a:xfrm>
          <a:prstGeom prst="rect">
            <a:avLst/>
          </a:prstGeom>
          <a:noFill/>
          <a:ln w="9525">
            <a:noFill/>
            <a:miter lim="800000"/>
            <a:headEnd/>
            <a:tailEnd/>
          </a:ln>
        </p:spPr>
      </p:pic>
      <p:pic>
        <p:nvPicPr>
          <p:cNvPr id="26628" name="Picture 6" descr="wpn07040102_fs"/>
          <p:cNvPicPr>
            <a:picLocks noChangeAspect="1" noChangeArrowheads="1"/>
          </p:cNvPicPr>
          <p:nvPr/>
        </p:nvPicPr>
        <p:blipFill>
          <a:blip r:embed="rId7"/>
          <a:srcRect/>
          <a:stretch>
            <a:fillRect/>
          </a:stretch>
        </p:blipFill>
        <p:spPr bwMode="auto">
          <a:xfrm>
            <a:off x="6227763" y="2133600"/>
            <a:ext cx="2144712" cy="2505075"/>
          </a:xfrm>
          <a:prstGeom prst="rect">
            <a:avLst/>
          </a:prstGeom>
          <a:noFill/>
          <a:ln w="9525">
            <a:noFill/>
            <a:miter lim="800000"/>
            <a:headEnd/>
            <a:tailEnd/>
          </a:ln>
        </p:spPr>
      </p:pic>
      <p:pic>
        <p:nvPicPr>
          <p:cNvPr id="26629" name="Picture 7" descr="froglogpics-025-779704">
            <a:hlinkClick r:id="rId8"/>
          </p:cNvPr>
          <p:cNvPicPr>
            <a:picLocks noChangeAspect="1" noChangeArrowheads="1"/>
          </p:cNvPicPr>
          <p:nvPr/>
        </p:nvPicPr>
        <p:blipFill>
          <a:blip r:embed="rId9"/>
          <a:srcRect/>
          <a:stretch>
            <a:fillRect/>
          </a:stretch>
        </p:blipFill>
        <p:spPr bwMode="auto">
          <a:xfrm>
            <a:off x="395288" y="4221163"/>
            <a:ext cx="2663825" cy="1990725"/>
          </a:xfrm>
          <a:prstGeom prst="rect">
            <a:avLst/>
          </a:prstGeom>
          <a:noFill/>
          <a:ln w="9525">
            <a:noFill/>
            <a:miter lim="800000"/>
            <a:headEnd/>
            <a:tailEnd/>
          </a:ln>
        </p:spPr>
      </p:pic>
      <p:pic>
        <p:nvPicPr>
          <p:cNvPr id="26630" name="Picture 8" descr="See full size image">
            <a:hlinkClick r:id="rId10"/>
          </p:cNvPr>
          <p:cNvPicPr>
            <a:picLocks noChangeAspect="1" noChangeArrowheads="1"/>
          </p:cNvPicPr>
          <p:nvPr/>
        </p:nvPicPr>
        <p:blipFill>
          <a:blip r:embed="rId11"/>
          <a:srcRect/>
          <a:stretch>
            <a:fillRect/>
          </a:stretch>
        </p:blipFill>
        <p:spPr bwMode="auto">
          <a:xfrm>
            <a:off x="3563938" y="4519613"/>
            <a:ext cx="2232025" cy="1636712"/>
          </a:xfrm>
          <a:prstGeom prst="rect">
            <a:avLst/>
          </a:prstGeom>
          <a:noFill/>
          <a:ln w="9525">
            <a:noFill/>
            <a:miter lim="800000"/>
            <a:headEnd/>
            <a:tailEnd/>
          </a:ln>
        </p:spPr>
      </p:pic>
      <p:pic>
        <p:nvPicPr>
          <p:cNvPr id="26631" name="Picture 10" descr="paprika2-1.jpg flanci paprike 2 image by vrtlaricaana"/>
          <p:cNvPicPr>
            <a:picLocks noChangeAspect="1" noChangeArrowheads="1"/>
          </p:cNvPicPr>
          <p:nvPr/>
        </p:nvPicPr>
        <p:blipFill>
          <a:blip r:embed="rId12"/>
          <a:srcRect/>
          <a:stretch>
            <a:fillRect/>
          </a:stretch>
        </p:blipFill>
        <p:spPr bwMode="auto">
          <a:xfrm>
            <a:off x="6300788" y="4868863"/>
            <a:ext cx="2447925" cy="1223962"/>
          </a:xfrm>
          <a:prstGeom prst="rect">
            <a:avLst/>
          </a:prstGeom>
          <a:noFill/>
          <a:ln w="9525">
            <a:noFill/>
            <a:miter lim="800000"/>
            <a:headEnd/>
            <a:tailEnd/>
          </a:ln>
        </p:spPr>
      </p:pic>
      <p:sp>
        <p:nvSpPr>
          <p:cNvPr id="2" name="Rectangle 1"/>
          <p:cNvSpPr/>
          <p:nvPr/>
        </p:nvSpPr>
        <p:spPr>
          <a:xfrm rot="19971207">
            <a:off x="1604577" y="2471973"/>
            <a:ext cx="5468164" cy="1569660"/>
          </a:xfrm>
          <a:prstGeom prst="rect">
            <a:avLst/>
          </a:prstGeom>
          <a:noFill/>
        </p:spPr>
        <p:txBody>
          <a:bodyPr wrap="none" lIns="91440" tIns="45720" rIns="91440" bIns="45720">
            <a:spAutoFit/>
          </a:bodyPr>
          <a:lstStyle/>
          <a:p>
            <a:pPr algn="ctr"/>
            <a:r>
              <a:rPr lang="en-US" sz="9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z="4000" b="1" smtClean="0"/>
              <a:t>What we can then do?</a:t>
            </a:r>
          </a:p>
        </p:txBody>
      </p:sp>
      <p:sp>
        <p:nvSpPr>
          <p:cNvPr id="27650" name="Content Placeholder 2"/>
          <p:cNvSpPr>
            <a:spLocks noGrp="1"/>
          </p:cNvSpPr>
          <p:nvPr>
            <p:ph idx="1"/>
          </p:nvPr>
        </p:nvSpPr>
        <p:spPr>
          <a:xfrm>
            <a:off x="0" y="1341438"/>
            <a:ext cx="9144000" cy="4784725"/>
          </a:xfrm>
        </p:spPr>
        <p:txBody>
          <a:bodyPr/>
          <a:lstStyle/>
          <a:p>
            <a:pPr eaLnBrk="1" hangingPunct="1">
              <a:spcBef>
                <a:spcPct val="0"/>
              </a:spcBef>
            </a:pPr>
            <a:r>
              <a:rPr lang="en-GB" sz="3000" b="1" smtClean="0"/>
              <a:t>Discuss </a:t>
            </a:r>
            <a:r>
              <a:rPr lang="en-GB" sz="3000" smtClean="0"/>
              <a:t>and </a:t>
            </a:r>
            <a:r>
              <a:rPr lang="en-GB" sz="3000" b="1" smtClean="0"/>
              <a:t>record</a:t>
            </a:r>
            <a:r>
              <a:rPr lang="en-GB" sz="3000" smtClean="0"/>
              <a:t> the main features of the root and shoot developments.</a:t>
            </a:r>
          </a:p>
          <a:p>
            <a:pPr eaLnBrk="1" hangingPunct="1">
              <a:spcBef>
                <a:spcPct val="0"/>
              </a:spcBef>
            </a:pPr>
            <a:r>
              <a:rPr lang="en-GB" sz="3000" smtClean="0"/>
              <a:t>Relate the </a:t>
            </a:r>
            <a:r>
              <a:rPr lang="en-GB" sz="3000" b="1" smtClean="0"/>
              <a:t>growth rate</a:t>
            </a:r>
            <a:r>
              <a:rPr lang="en-GB" sz="3000" smtClean="0"/>
              <a:t> to the passage of time </a:t>
            </a:r>
          </a:p>
          <a:p>
            <a:pPr eaLnBrk="1" hangingPunct="1">
              <a:spcBef>
                <a:spcPct val="0"/>
              </a:spcBef>
              <a:buFont typeface="Arial" charset="0"/>
              <a:buNone/>
            </a:pPr>
            <a:r>
              <a:rPr lang="en-GB" sz="3000" smtClean="0"/>
              <a:t>   and especially the rate of growth of the shoots when re-planted in soil</a:t>
            </a:r>
          </a:p>
          <a:p>
            <a:pPr eaLnBrk="1" hangingPunct="1">
              <a:spcBef>
                <a:spcPct val="0"/>
              </a:spcBef>
            </a:pPr>
            <a:r>
              <a:rPr lang="en-GB" sz="3000" smtClean="0"/>
              <a:t>As well as recording the growth in </a:t>
            </a:r>
            <a:r>
              <a:rPr lang="en-GB" sz="3000" b="1" smtClean="0"/>
              <a:t>writing</a:t>
            </a:r>
            <a:r>
              <a:rPr lang="en-GB" sz="3000" smtClean="0"/>
              <a:t>, also ensure that </a:t>
            </a:r>
            <a:r>
              <a:rPr lang="en-GB" sz="3000" b="1" smtClean="0"/>
              <a:t>drawings</a:t>
            </a:r>
            <a:r>
              <a:rPr lang="en-GB" sz="3000" smtClean="0"/>
              <a:t> are made and, perhaps, </a:t>
            </a:r>
            <a:r>
              <a:rPr lang="en-GB" sz="3000" b="1" smtClean="0"/>
              <a:t>photographs</a:t>
            </a:r>
            <a:r>
              <a:rPr lang="en-GB" sz="3000" smtClean="0"/>
              <a:t> taken</a:t>
            </a:r>
          </a:p>
          <a:p>
            <a:pPr eaLnBrk="1" hangingPunct="1"/>
            <a:r>
              <a:rPr lang="en-GB" sz="3000" b="1" smtClean="0"/>
              <a:t>Explain</a:t>
            </a:r>
            <a:r>
              <a:rPr lang="en-GB" sz="3000" smtClean="0"/>
              <a:t> what has been observed</a:t>
            </a:r>
          </a:p>
          <a:p>
            <a:pPr eaLnBrk="1" hangingPunct="1"/>
            <a:r>
              <a:rPr lang="en-GB" sz="3000" b="1" smtClean="0"/>
              <a:t>Prepare for and set up a display of work </a:t>
            </a:r>
          </a:p>
        </p:txBody>
      </p:sp>
      <p:sp>
        <p:nvSpPr>
          <p:cNvPr id="2" name="Rectangle 1"/>
          <p:cNvSpPr/>
          <p:nvPr/>
        </p:nvSpPr>
        <p:spPr>
          <a:xfrm rot="19981979">
            <a:off x="1678292" y="2567284"/>
            <a:ext cx="5468164" cy="1569660"/>
          </a:xfrm>
          <a:prstGeom prst="rect">
            <a:avLst/>
          </a:prstGeom>
          <a:noFill/>
        </p:spPr>
        <p:txBody>
          <a:bodyPr wrap="non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052513"/>
            <a:ext cx="8229600" cy="5073650"/>
          </a:xfrm>
        </p:spPr>
        <p:txBody>
          <a:bodyPr/>
          <a:lstStyle/>
          <a:p>
            <a:pPr eaLnBrk="1" hangingPunct="1">
              <a:buFont typeface="Arial" charset="0"/>
              <a:buNone/>
            </a:pPr>
            <a:r>
              <a:rPr lang="en-GB" dirty="0" smtClean="0"/>
              <a:t>                  This is a project to discover </a:t>
            </a:r>
          </a:p>
          <a:p>
            <a:pPr algn="ctr" eaLnBrk="1" hangingPunct="1">
              <a:buFont typeface="Arial" charset="0"/>
              <a:buNone/>
            </a:pPr>
            <a:r>
              <a:rPr lang="en-GB" b="1" dirty="0" smtClean="0"/>
              <a:t>the way a seed germinates. </a:t>
            </a:r>
          </a:p>
          <a:p>
            <a:pPr eaLnBrk="1" hangingPunct="1">
              <a:buFont typeface="Arial" charset="0"/>
              <a:buNone/>
            </a:pPr>
            <a:r>
              <a:rPr lang="en-GB" dirty="0" smtClean="0"/>
              <a:t>      Each student will create their own seed   </a:t>
            </a:r>
          </a:p>
          <a:p>
            <a:pPr eaLnBrk="1" hangingPunct="1">
              <a:buFont typeface="Arial" charset="0"/>
              <a:buNone/>
            </a:pPr>
            <a:r>
              <a:rPr lang="en-GB" dirty="0" smtClean="0"/>
              <a:t>      container/propagator and watch as the </a:t>
            </a:r>
          </a:p>
          <a:p>
            <a:pPr eaLnBrk="1" hangingPunct="1">
              <a:buFont typeface="Arial" charset="0"/>
              <a:buNone/>
            </a:pPr>
            <a:r>
              <a:rPr lang="en-GB" dirty="0" smtClean="0"/>
              <a:t>           Bean produces its shoot and root </a:t>
            </a:r>
          </a:p>
        </p:txBody>
      </p:sp>
      <p:sp>
        <p:nvSpPr>
          <p:cNvPr id="14337" name="Title 1"/>
          <p:cNvSpPr>
            <a:spLocks noGrp="1"/>
          </p:cNvSpPr>
          <p:nvPr>
            <p:ph type="title"/>
          </p:nvPr>
        </p:nvSpPr>
        <p:spPr/>
        <p:txBody>
          <a:bodyPr/>
          <a:lstStyle/>
          <a:p>
            <a:pPr eaLnBrk="1" hangingPunct="1"/>
            <a:r>
              <a:rPr lang="en-GB" sz="4800" b="1" smtClean="0"/>
              <a:t>Roots &amp; Shoots</a:t>
            </a:r>
            <a:r>
              <a:rPr lang="en-GB" sz="4000" b="1" u="sng" smtClean="0"/>
              <a:t/>
            </a:r>
            <a:br>
              <a:rPr lang="en-GB" sz="4000" b="1" u="sng" smtClean="0"/>
            </a:br>
            <a:endParaRPr lang="en-GB" sz="4000" b="1" u="sng" smtClean="0"/>
          </a:p>
        </p:txBody>
      </p:sp>
      <p:pic>
        <p:nvPicPr>
          <p:cNvPr id="14339" name="Picture 4" descr="Trainees and the Roots and Shoots building."/>
          <p:cNvPicPr>
            <a:picLocks noChangeAspect="1" noChangeArrowheads="1"/>
          </p:cNvPicPr>
          <p:nvPr/>
        </p:nvPicPr>
        <p:blipFill>
          <a:blip r:embed="rId3"/>
          <a:srcRect l="34029" r="28166"/>
          <a:stretch>
            <a:fillRect/>
          </a:stretch>
        </p:blipFill>
        <p:spPr bwMode="auto">
          <a:xfrm>
            <a:off x="3132138" y="3933825"/>
            <a:ext cx="3240087" cy="2735263"/>
          </a:xfrm>
          <a:prstGeom prst="rect">
            <a:avLst/>
          </a:prstGeom>
          <a:noFill/>
          <a:ln w="9525">
            <a:noFill/>
            <a:miter lim="800000"/>
            <a:headEnd/>
            <a:tailEnd/>
          </a:ln>
        </p:spPr>
      </p:pic>
      <p:sp>
        <p:nvSpPr>
          <p:cNvPr id="2" name="Rectangle 1"/>
          <p:cNvSpPr/>
          <p:nvPr/>
        </p:nvSpPr>
        <p:spPr>
          <a:xfrm rot="19890300">
            <a:off x="1617859" y="2254669"/>
            <a:ext cx="5605275"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sz="4800" b="1" smtClean="0"/>
              <a:t>What we will learn? </a:t>
            </a:r>
            <a:r>
              <a:rPr lang="en-GB" sz="4800" b="1" u="sng" smtClean="0"/>
              <a:t/>
            </a:r>
            <a:br>
              <a:rPr lang="en-GB" sz="4800" b="1" u="sng" smtClean="0"/>
            </a:br>
            <a:endParaRPr lang="en-GB" sz="4800" b="1" u="sng" smtClean="0"/>
          </a:p>
        </p:txBody>
      </p:sp>
      <p:sp>
        <p:nvSpPr>
          <p:cNvPr id="15362" name="Content Placeholder 2"/>
          <p:cNvSpPr>
            <a:spLocks noGrp="1"/>
          </p:cNvSpPr>
          <p:nvPr>
            <p:ph idx="1"/>
          </p:nvPr>
        </p:nvSpPr>
        <p:spPr>
          <a:xfrm>
            <a:off x="250825" y="1412875"/>
            <a:ext cx="8281988" cy="4525963"/>
          </a:xfrm>
        </p:spPr>
        <p:txBody>
          <a:bodyPr/>
          <a:lstStyle/>
          <a:p>
            <a:pPr eaLnBrk="1" hangingPunct="1"/>
            <a:r>
              <a:rPr lang="en-GB" b="1" dirty="0" smtClean="0"/>
              <a:t>Seed germination</a:t>
            </a:r>
            <a:r>
              <a:rPr lang="en-GB" dirty="0" smtClean="0"/>
              <a:t> – </a:t>
            </a:r>
          </a:p>
          <a:p>
            <a:pPr eaLnBrk="1" hangingPunct="1">
              <a:buFont typeface="Arial" charset="0"/>
              <a:buNone/>
            </a:pPr>
            <a:r>
              <a:rPr lang="en-GB" dirty="0" smtClean="0"/>
              <a:t>                   Swelling, root development </a:t>
            </a:r>
          </a:p>
          <a:p>
            <a:pPr eaLnBrk="1" hangingPunct="1">
              <a:buFont typeface="Arial" charset="0"/>
              <a:buNone/>
            </a:pPr>
            <a:r>
              <a:rPr lang="en-GB" dirty="0" smtClean="0"/>
              <a:t>                                         &amp; </a:t>
            </a:r>
          </a:p>
          <a:p>
            <a:pPr eaLnBrk="1" hangingPunct="1">
              <a:buFont typeface="Arial" charset="0"/>
              <a:buNone/>
            </a:pPr>
            <a:r>
              <a:rPr lang="en-GB" dirty="0" smtClean="0"/>
              <a:t>                   shoot (stem &amp; leaf) growth.</a:t>
            </a:r>
          </a:p>
          <a:p>
            <a:pPr eaLnBrk="1" hangingPunct="1"/>
            <a:r>
              <a:rPr lang="en-GB" b="1" dirty="0" smtClean="0"/>
              <a:t>The requirements of seeds</a:t>
            </a:r>
            <a:r>
              <a:rPr lang="en-GB" dirty="0" smtClean="0"/>
              <a:t> – </a:t>
            </a:r>
          </a:p>
          <a:p>
            <a:pPr eaLnBrk="1" hangingPunct="1">
              <a:buFont typeface="Arial" charset="0"/>
              <a:buNone/>
            </a:pPr>
            <a:r>
              <a:rPr lang="en-GB" dirty="0" smtClean="0"/>
              <a:t>                   Water, light &amp; dark, warmth.</a:t>
            </a:r>
          </a:p>
          <a:p>
            <a:pPr eaLnBrk="1" hangingPunct="1">
              <a:buFont typeface="Arial" charset="0"/>
              <a:buNone/>
            </a:pPr>
            <a:endParaRPr lang="en-GB" dirty="0" smtClean="0"/>
          </a:p>
          <a:p>
            <a:pPr eaLnBrk="1" hangingPunct="1"/>
            <a:r>
              <a:rPr lang="en-GB" b="1" dirty="0" smtClean="0"/>
              <a:t>Direction of roots &amp; shoots</a:t>
            </a:r>
          </a:p>
        </p:txBody>
      </p:sp>
      <p:sp>
        <p:nvSpPr>
          <p:cNvPr id="2" name="Rectangle 1"/>
          <p:cNvSpPr/>
          <p:nvPr/>
        </p:nvSpPr>
        <p:spPr>
          <a:xfrm rot="19778024">
            <a:off x="1334109" y="2397956"/>
            <a:ext cx="5748034" cy="1569660"/>
          </a:xfrm>
          <a:prstGeom prst="rect">
            <a:avLst/>
          </a:prstGeom>
          <a:noFill/>
        </p:spPr>
        <p:txBody>
          <a:bodyPr wrap="squar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z="4800" b="1" smtClean="0"/>
              <a:t>Equipment required</a:t>
            </a:r>
            <a:r>
              <a:rPr lang="en-GB" sz="4000" u="sng" smtClean="0"/>
              <a:t/>
            </a:r>
            <a:br>
              <a:rPr lang="en-GB" sz="4000" u="sng" smtClean="0"/>
            </a:br>
            <a:endParaRPr lang="en-GB" sz="4000" u="sng" smtClean="0"/>
          </a:p>
        </p:txBody>
      </p:sp>
      <p:sp>
        <p:nvSpPr>
          <p:cNvPr id="16386" name="Content Placeholder 2"/>
          <p:cNvSpPr>
            <a:spLocks noGrp="1"/>
          </p:cNvSpPr>
          <p:nvPr>
            <p:ph idx="1"/>
          </p:nvPr>
        </p:nvSpPr>
        <p:spPr/>
        <p:txBody>
          <a:bodyPr/>
          <a:lstStyle/>
          <a:p>
            <a:pPr eaLnBrk="1" hangingPunct="1"/>
            <a:r>
              <a:rPr lang="en-GB" smtClean="0"/>
              <a:t>Small plastic water bottle</a:t>
            </a:r>
          </a:p>
          <a:p>
            <a:pPr eaLnBrk="1" hangingPunct="1"/>
            <a:r>
              <a:rPr lang="en-GB" smtClean="0"/>
              <a:t>Scissors</a:t>
            </a:r>
          </a:p>
          <a:p>
            <a:pPr eaLnBrk="1" hangingPunct="1"/>
            <a:r>
              <a:rPr lang="en-GB" smtClean="0"/>
              <a:t>Sellotape</a:t>
            </a:r>
          </a:p>
          <a:p>
            <a:pPr eaLnBrk="1" hangingPunct="1"/>
            <a:r>
              <a:rPr lang="en-GB" smtClean="0"/>
              <a:t>Pen</a:t>
            </a:r>
          </a:p>
          <a:p>
            <a:pPr eaLnBrk="1" hangingPunct="1"/>
            <a:r>
              <a:rPr lang="en-GB" smtClean="0"/>
              <a:t>Black sugar paper or card</a:t>
            </a:r>
          </a:p>
          <a:p>
            <a:pPr eaLnBrk="1" hangingPunct="1"/>
            <a:r>
              <a:rPr lang="en-GB" smtClean="0"/>
              <a:t>Kitchen towel or cotton wool</a:t>
            </a:r>
          </a:p>
          <a:p>
            <a:pPr eaLnBrk="1" hangingPunct="1"/>
            <a:r>
              <a:rPr lang="en-GB" smtClean="0"/>
              <a:t>Broad bean seed</a:t>
            </a:r>
          </a:p>
          <a:p>
            <a:pPr eaLnBrk="1" hangingPunct="1"/>
            <a:r>
              <a:rPr lang="en-GB" smtClean="0"/>
              <a:t>Watering can/jug</a:t>
            </a:r>
          </a:p>
        </p:txBody>
      </p:sp>
      <p:pic>
        <p:nvPicPr>
          <p:cNvPr id="16387" name="Picture 4" descr="File:Scissors.jpg">
            <a:hlinkClick r:id="rId3"/>
          </p:cNvPr>
          <p:cNvPicPr>
            <a:picLocks noChangeAspect="1" noChangeArrowheads="1"/>
          </p:cNvPicPr>
          <p:nvPr/>
        </p:nvPicPr>
        <p:blipFill>
          <a:blip r:embed="rId4"/>
          <a:srcRect t="30711" r="62224" b="169"/>
          <a:stretch>
            <a:fillRect/>
          </a:stretch>
        </p:blipFill>
        <p:spPr bwMode="auto">
          <a:xfrm>
            <a:off x="2605088" y="2133600"/>
            <a:ext cx="838200" cy="935038"/>
          </a:xfrm>
          <a:prstGeom prst="rect">
            <a:avLst/>
          </a:prstGeom>
          <a:noFill/>
          <a:ln w="9525">
            <a:noFill/>
            <a:miter lim="800000"/>
            <a:headEnd/>
            <a:tailEnd/>
          </a:ln>
        </p:spPr>
      </p:pic>
      <p:pic>
        <p:nvPicPr>
          <p:cNvPr id="16388" name="Picture 6" descr="220px-Sticky_tape">
            <a:hlinkClick r:id="rId5"/>
          </p:cNvPr>
          <p:cNvPicPr>
            <a:picLocks noChangeAspect="1" noChangeArrowheads="1"/>
          </p:cNvPicPr>
          <p:nvPr/>
        </p:nvPicPr>
        <p:blipFill>
          <a:blip r:embed="rId6"/>
          <a:srcRect/>
          <a:stretch>
            <a:fillRect/>
          </a:stretch>
        </p:blipFill>
        <p:spPr bwMode="auto">
          <a:xfrm>
            <a:off x="4548188" y="2205038"/>
            <a:ext cx="1347787" cy="1512887"/>
          </a:xfrm>
          <a:prstGeom prst="rect">
            <a:avLst/>
          </a:prstGeom>
          <a:noFill/>
          <a:ln w="9525">
            <a:noFill/>
            <a:miter lim="800000"/>
            <a:headEnd/>
            <a:tailEnd/>
          </a:ln>
        </p:spPr>
      </p:pic>
      <p:pic>
        <p:nvPicPr>
          <p:cNvPr id="16389" name="Picture 6" descr="Kidney beans">
            <a:hlinkClick r:id="rId7"/>
          </p:cNvPr>
          <p:cNvPicPr>
            <a:picLocks noChangeAspect="1" noChangeArrowheads="1"/>
          </p:cNvPicPr>
          <p:nvPr/>
        </p:nvPicPr>
        <p:blipFill>
          <a:blip r:embed="rId8"/>
          <a:srcRect l="35899" t="22609" r="18417"/>
          <a:stretch>
            <a:fillRect/>
          </a:stretch>
        </p:blipFill>
        <p:spPr bwMode="auto">
          <a:xfrm>
            <a:off x="4284663" y="5013325"/>
            <a:ext cx="792162" cy="777875"/>
          </a:xfrm>
          <a:prstGeom prst="rect">
            <a:avLst/>
          </a:prstGeom>
          <a:noFill/>
          <a:ln w="9525">
            <a:noFill/>
            <a:miter lim="800000"/>
            <a:headEnd/>
            <a:tailEnd/>
          </a:ln>
        </p:spPr>
      </p:pic>
      <p:sp>
        <p:nvSpPr>
          <p:cNvPr id="16390" name="AutoShape 9" descr="2Q==">
            <a:hlinkClick r:id="rId9"/>
          </p:cNvPr>
          <p:cNvSpPr>
            <a:spLocks noChangeAspect="1" noChangeArrowheads="1"/>
          </p:cNvSpPr>
          <p:nvPr/>
        </p:nvSpPr>
        <p:spPr bwMode="auto">
          <a:xfrm>
            <a:off x="155575" y="46038"/>
            <a:ext cx="742950" cy="742950"/>
          </a:xfrm>
          <a:prstGeom prst="rect">
            <a:avLst/>
          </a:prstGeom>
          <a:noFill/>
          <a:ln w="9525">
            <a:noFill/>
            <a:miter lim="800000"/>
            <a:headEnd/>
            <a:tailEnd/>
          </a:ln>
        </p:spPr>
        <p:txBody>
          <a:bodyPr/>
          <a:lstStyle/>
          <a:p>
            <a:endParaRPr lang="en-GB"/>
          </a:p>
        </p:txBody>
      </p:sp>
      <p:pic>
        <p:nvPicPr>
          <p:cNvPr id="16391" name="Picture 10" descr="See full size image">
            <a:hlinkClick r:id="rId10"/>
          </p:cNvPr>
          <p:cNvPicPr>
            <a:picLocks noChangeAspect="1" noChangeArrowheads="1"/>
          </p:cNvPicPr>
          <p:nvPr/>
        </p:nvPicPr>
        <p:blipFill>
          <a:blip r:embed="rId11"/>
          <a:srcRect/>
          <a:stretch>
            <a:fillRect/>
          </a:stretch>
        </p:blipFill>
        <p:spPr bwMode="auto">
          <a:xfrm>
            <a:off x="2411413" y="3213100"/>
            <a:ext cx="762000" cy="762000"/>
          </a:xfrm>
          <a:prstGeom prst="rect">
            <a:avLst/>
          </a:prstGeom>
          <a:noFill/>
          <a:ln w="9525">
            <a:noFill/>
            <a:miter lim="800000"/>
            <a:headEnd/>
            <a:tailEnd/>
          </a:ln>
        </p:spPr>
      </p:pic>
      <p:pic>
        <p:nvPicPr>
          <p:cNvPr id="16392" name="Picture 11" descr="220px-Watercan">
            <a:hlinkClick r:id="rId12"/>
          </p:cNvPr>
          <p:cNvPicPr>
            <a:picLocks noChangeAspect="1" noChangeArrowheads="1"/>
          </p:cNvPicPr>
          <p:nvPr/>
        </p:nvPicPr>
        <p:blipFill>
          <a:blip r:embed="rId13"/>
          <a:srcRect/>
          <a:stretch>
            <a:fillRect/>
          </a:stretch>
        </p:blipFill>
        <p:spPr bwMode="auto">
          <a:xfrm>
            <a:off x="4932363" y="6021388"/>
            <a:ext cx="1079500" cy="608012"/>
          </a:xfrm>
          <a:prstGeom prst="rect">
            <a:avLst/>
          </a:prstGeom>
          <a:noFill/>
          <a:ln w="9525">
            <a:noFill/>
            <a:miter lim="800000"/>
            <a:headEnd/>
            <a:tailEnd/>
          </a:ln>
        </p:spPr>
      </p:pic>
      <p:pic>
        <p:nvPicPr>
          <p:cNvPr id="16393" name="Picture 7" descr="bottle 1"/>
          <p:cNvPicPr>
            <a:picLocks noChangeAspect="1" noChangeArrowheads="1"/>
          </p:cNvPicPr>
          <p:nvPr/>
        </p:nvPicPr>
        <p:blipFill>
          <a:blip r:embed="rId14"/>
          <a:srcRect/>
          <a:stretch>
            <a:fillRect/>
          </a:stretch>
        </p:blipFill>
        <p:spPr bwMode="auto">
          <a:xfrm>
            <a:off x="6159999" y="981075"/>
            <a:ext cx="1216025" cy="1511300"/>
          </a:xfrm>
          <a:prstGeom prst="rect">
            <a:avLst/>
          </a:prstGeom>
          <a:noFill/>
          <a:ln w="9525">
            <a:noFill/>
            <a:miter lim="800000"/>
            <a:headEnd/>
            <a:tailEnd/>
          </a:ln>
        </p:spPr>
      </p:pic>
      <p:pic>
        <p:nvPicPr>
          <p:cNvPr id="16394" name="Picture 13" descr="DW0023-L"/>
          <p:cNvPicPr>
            <a:picLocks noChangeAspect="1" noChangeArrowheads="1"/>
          </p:cNvPicPr>
          <p:nvPr/>
        </p:nvPicPr>
        <p:blipFill>
          <a:blip r:embed="rId15"/>
          <a:srcRect l="21574" b="12488"/>
          <a:stretch>
            <a:fillRect/>
          </a:stretch>
        </p:blipFill>
        <p:spPr bwMode="auto">
          <a:xfrm>
            <a:off x="6443663" y="4508500"/>
            <a:ext cx="1512887" cy="1247775"/>
          </a:xfrm>
          <a:prstGeom prst="rect">
            <a:avLst/>
          </a:prstGeom>
          <a:noFill/>
          <a:ln w="9525">
            <a:noFill/>
            <a:miter lim="800000"/>
            <a:headEnd/>
            <a:tailEnd/>
          </a:ln>
        </p:spPr>
      </p:pic>
      <p:pic>
        <p:nvPicPr>
          <p:cNvPr id="16395" name="i_vv4-31" descr="Black Sugar Paper A2 20 sheets Recycled Kids">
            <a:hlinkClick r:id="rId16"/>
          </p:cNvPr>
          <p:cNvPicPr>
            <a:picLocks noChangeAspect="1" noChangeArrowheads="1"/>
          </p:cNvPicPr>
          <p:nvPr/>
        </p:nvPicPr>
        <p:blipFill>
          <a:blip r:embed="rId17"/>
          <a:srcRect/>
          <a:stretch>
            <a:fillRect/>
          </a:stretch>
        </p:blipFill>
        <p:spPr bwMode="auto">
          <a:xfrm>
            <a:off x="5724525" y="3644900"/>
            <a:ext cx="1028700" cy="1028700"/>
          </a:xfrm>
          <a:prstGeom prst="rect">
            <a:avLst/>
          </a:prstGeom>
          <a:noFill/>
          <a:ln w="9525">
            <a:noFill/>
            <a:miter lim="800000"/>
            <a:headEnd/>
            <a:tailEnd/>
          </a:ln>
        </p:spPr>
      </p:pic>
      <p:sp>
        <p:nvSpPr>
          <p:cNvPr id="2" name="Rectangle 1"/>
          <p:cNvSpPr/>
          <p:nvPr/>
        </p:nvSpPr>
        <p:spPr>
          <a:xfrm rot="19883804">
            <a:off x="921003" y="2283808"/>
            <a:ext cx="6727318" cy="1569660"/>
          </a:xfrm>
          <a:prstGeom prst="rect">
            <a:avLst/>
          </a:prstGeom>
          <a:noFill/>
        </p:spPr>
        <p:txBody>
          <a:bodyPr wrap="squar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title"/>
          </p:nvPr>
        </p:nvSpPr>
        <p:spPr/>
        <p:txBody>
          <a:bodyPr/>
          <a:lstStyle/>
          <a:p>
            <a:r>
              <a:rPr lang="en-GB" b="1" smtClean="0"/>
              <a:t>Equipment required</a:t>
            </a:r>
            <a:r>
              <a:rPr lang="en-GB" sz="3600" u="sng" smtClean="0"/>
              <a:t/>
            </a:r>
            <a:br>
              <a:rPr lang="en-GB" sz="3600" u="sng" smtClean="0"/>
            </a:br>
            <a:endParaRPr lang="en-GB" sz="3600" u="sng" smtClean="0"/>
          </a:p>
        </p:txBody>
      </p:sp>
      <p:sp>
        <p:nvSpPr>
          <p:cNvPr id="17410" name="Rectangle 5"/>
          <p:cNvSpPr>
            <a:spLocks noGrp="1"/>
          </p:cNvSpPr>
          <p:nvPr>
            <p:ph sz="half" idx="1"/>
          </p:nvPr>
        </p:nvSpPr>
        <p:spPr/>
        <p:txBody>
          <a:bodyPr/>
          <a:lstStyle/>
          <a:p>
            <a:pPr>
              <a:buFont typeface="Arial" charset="0"/>
              <a:buNone/>
            </a:pPr>
            <a:r>
              <a:rPr lang="en-GB" sz="4000" dirty="0" smtClean="0"/>
              <a:t>   Small plastic water bottle</a:t>
            </a:r>
          </a:p>
          <a:p>
            <a:pPr>
              <a:buFont typeface="Arial" charset="0"/>
              <a:buNone/>
            </a:pPr>
            <a:r>
              <a:rPr lang="en-GB" sz="4000" dirty="0" smtClean="0"/>
              <a:t>   </a:t>
            </a:r>
          </a:p>
          <a:p>
            <a:pPr>
              <a:buFont typeface="Arial" charset="0"/>
              <a:buNone/>
            </a:pPr>
            <a:r>
              <a:rPr lang="en-GB" sz="4000" dirty="0" smtClean="0"/>
              <a:t>   </a:t>
            </a:r>
            <a:r>
              <a:rPr lang="en-GB" sz="3200" dirty="0" smtClean="0"/>
              <a:t>The green line is where you cut the bottle</a:t>
            </a:r>
          </a:p>
        </p:txBody>
      </p:sp>
      <p:pic>
        <p:nvPicPr>
          <p:cNvPr id="17411" name="Picture 7" descr="bottle 1"/>
          <p:cNvPicPr>
            <a:picLocks noGrp="1" noChangeAspect="1" noChangeArrowheads="1"/>
          </p:cNvPicPr>
          <p:nvPr>
            <p:ph sz="half" idx="2"/>
          </p:nvPr>
        </p:nvPicPr>
        <p:blipFill>
          <a:blip r:embed="rId3"/>
          <a:srcRect/>
          <a:stretch>
            <a:fillRect/>
          </a:stretch>
        </p:blipFill>
        <p:spPr>
          <a:xfrm>
            <a:off x="4500563" y="1125538"/>
            <a:ext cx="4103687" cy="5100637"/>
          </a:xfrm>
        </p:spPr>
      </p:pic>
      <p:sp>
        <p:nvSpPr>
          <p:cNvPr id="2" name="Rectangle 1"/>
          <p:cNvSpPr/>
          <p:nvPr/>
        </p:nvSpPr>
        <p:spPr>
          <a:xfrm rot="19644882">
            <a:off x="1683984" y="2545665"/>
            <a:ext cx="5468164" cy="1569660"/>
          </a:xfrm>
          <a:prstGeom prst="rect">
            <a:avLst/>
          </a:prstGeom>
          <a:noFill/>
        </p:spPr>
        <p:txBody>
          <a:bodyPr wrap="none" lIns="91440" tIns="45720" rIns="91440" bIns="45720">
            <a:spAutoFit/>
          </a:bodyPr>
          <a:lstStyle/>
          <a:p>
            <a:pPr algn="ctr"/>
            <a:r>
              <a:rPr lang="en-US" sz="9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z="4800" b="1" smtClean="0"/>
              <a:t>What you have to do?</a:t>
            </a:r>
            <a:r>
              <a:rPr lang="en-GB" sz="4800" smtClean="0"/>
              <a:t/>
            </a:r>
            <a:br>
              <a:rPr lang="en-GB" sz="4800" smtClean="0"/>
            </a:br>
            <a:endParaRPr lang="en-GB" sz="4800" smtClean="0"/>
          </a:p>
        </p:txBody>
      </p:sp>
      <p:sp>
        <p:nvSpPr>
          <p:cNvPr id="18434" name="Content Placeholder 2"/>
          <p:cNvSpPr>
            <a:spLocks noGrp="1"/>
          </p:cNvSpPr>
          <p:nvPr>
            <p:ph idx="1"/>
          </p:nvPr>
        </p:nvSpPr>
        <p:spPr>
          <a:xfrm>
            <a:off x="323850" y="908050"/>
            <a:ext cx="8229600" cy="4525963"/>
          </a:xfrm>
        </p:spPr>
        <p:txBody>
          <a:bodyPr/>
          <a:lstStyle/>
          <a:p>
            <a:pPr marL="609600" indent="-609600" eaLnBrk="1" hangingPunct="1">
              <a:spcBef>
                <a:spcPct val="0"/>
              </a:spcBef>
            </a:pPr>
            <a:r>
              <a:rPr lang="en-GB" dirty="0" smtClean="0"/>
              <a:t>Take your small plastic water bottle and remove the label from around it. You need the bottle to be completely clear in order to see the germination</a:t>
            </a:r>
          </a:p>
          <a:p>
            <a:pPr marL="609600" indent="-609600" eaLnBrk="1" hangingPunct="1">
              <a:spcBef>
                <a:spcPct val="0"/>
              </a:spcBef>
            </a:pPr>
            <a:endParaRPr lang="en-GB" sz="900" dirty="0" smtClean="0"/>
          </a:p>
          <a:p>
            <a:pPr marL="609600" indent="-609600" eaLnBrk="1" hangingPunct="1">
              <a:spcBef>
                <a:spcPct val="0"/>
              </a:spcBef>
            </a:pPr>
            <a:r>
              <a:rPr lang="en-GB" dirty="0" smtClean="0"/>
              <a:t>Make a small hole on the side where the top of the bottle starts to slope in at the neck. You can draw a line on the bottle </a:t>
            </a:r>
          </a:p>
          <a:p>
            <a:pPr marL="609600" indent="-609600" eaLnBrk="1" hangingPunct="1">
              <a:spcBef>
                <a:spcPct val="0"/>
              </a:spcBef>
              <a:buFont typeface="Arial" charset="0"/>
              <a:buNone/>
            </a:pPr>
            <a:r>
              <a:rPr lang="en-GB" dirty="0" smtClean="0"/>
              <a:t>       to allow the student to cut along </a:t>
            </a:r>
          </a:p>
          <a:p>
            <a:pPr marL="609600" indent="-609600" eaLnBrk="1" hangingPunct="1">
              <a:spcBef>
                <a:spcPct val="0"/>
              </a:spcBef>
              <a:buFont typeface="Arial" charset="0"/>
              <a:buNone/>
            </a:pPr>
            <a:r>
              <a:rPr lang="en-GB" dirty="0" smtClean="0"/>
              <a:t>       it and create his or her own</a:t>
            </a:r>
          </a:p>
          <a:p>
            <a:pPr marL="609600" indent="-609600" eaLnBrk="1" hangingPunct="1">
              <a:spcBef>
                <a:spcPct val="0"/>
              </a:spcBef>
              <a:buFont typeface="Arial" charset="0"/>
              <a:buNone/>
            </a:pPr>
            <a:r>
              <a:rPr lang="en-GB" dirty="0" smtClean="0"/>
              <a:t>       container.</a:t>
            </a:r>
          </a:p>
        </p:txBody>
      </p:sp>
      <p:pic>
        <p:nvPicPr>
          <p:cNvPr id="18435" name="Picture 4" descr="bottle 1"/>
          <p:cNvPicPr>
            <a:picLocks noChangeAspect="1" noChangeArrowheads="1"/>
          </p:cNvPicPr>
          <p:nvPr/>
        </p:nvPicPr>
        <p:blipFill>
          <a:blip r:embed="rId3"/>
          <a:srcRect/>
          <a:stretch>
            <a:fillRect/>
          </a:stretch>
        </p:blipFill>
        <p:spPr bwMode="auto">
          <a:xfrm>
            <a:off x="7092950" y="4005263"/>
            <a:ext cx="1660525" cy="2492375"/>
          </a:xfrm>
          <a:prstGeom prst="rect">
            <a:avLst/>
          </a:prstGeom>
          <a:noFill/>
          <a:ln w="9525">
            <a:noFill/>
            <a:miter lim="800000"/>
            <a:headEnd/>
            <a:tailEnd/>
          </a:ln>
        </p:spPr>
      </p:pic>
      <p:sp>
        <p:nvSpPr>
          <p:cNvPr id="2" name="Rectangle 1"/>
          <p:cNvSpPr/>
          <p:nvPr/>
        </p:nvSpPr>
        <p:spPr>
          <a:xfrm rot="19767741">
            <a:off x="1605239" y="2401450"/>
            <a:ext cx="5468164" cy="1569660"/>
          </a:xfrm>
          <a:prstGeom prst="rect">
            <a:avLst/>
          </a:prstGeom>
          <a:noFill/>
        </p:spPr>
        <p:txBody>
          <a:bodyPr wrap="none" lIns="91440" tIns="45720" rIns="91440" bIns="45720">
            <a:spAutoFit/>
          </a:bodyPr>
          <a:lstStyle/>
          <a:p>
            <a:pPr algn="ctr"/>
            <a:r>
              <a:rPr lang="en-GB"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GB"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z="5400" b="1" dirty="0" smtClean="0"/>
              <a:t>What you have to do?</a:t>
            </a:r>
          </a:p>
        </p:txBody>
      </p:sp>
      <p:sp>
        <p:nvSpPr>
          <p:cNvPr id="19458" name="Content Placeholder 2"/>
          <p:cNvSpPr>
            <a:spLocks noGrp="1"/>
          </p:cNvSpPr>
          <p:nvPr>
            <p:ph idx="1"/>
          </p:nvPr>
        </p:nvSpPr>
        <p:spPr/>
        <p:txBody>
          <a:bodyPr/>
          <a:lstStyle/>
          <a:p>
            <a:pPr marL="609600" indent="-609600" eaLnBrk="1" hangingPunct="1"/>
            <a:r>
              <a:rPr lang="en-GB" dirty="0" smtClean="0"/>
              <a:t>You now need to half fill your container with damp kitchen roll or cotton wool. It needs to be well packed but not tightly squeezed in.</a:t>
            </a:r>
          </a:p>
          <a:p>
            <a:pPr marL="609600" indent="-609600" eaLnBrk="1" hangingPunct="1"/>
            <a:r>
              <a:rPr lang="en-GB" dirty="0" smtClean="0"/>
              <a:t>Take your broad bean seed and place it upright against the side of the container. </a:t>
            </a:r>
          </a:p>
          <a:p>
            <a:pPr marL="609600" indent="-609600" eaLnBrk="1" hangingPunct="1"/>
            <a:r>
              <a:rPr lang="en-GB" b="1" dirty="0" smtClean="0"/>
              <a:t>It is important that the bean is standing upright, as this is how it will sprout so you can clearly see. Also to stop it lying in too much water and possibly rotting.</a:t>
            </a:r>
            <a:r>
              <a:rPr lang="en-GB" dirty="0" smtClean="0"/>
              <a:t> </a:t>
            </a:r>
          </a:p>
        </p:txBody>
      </p:sp>
      <p:sp>
        <p:nvSpPr>
          <p:cNvPr id="2" name="Rectangle 1"/>
          <p:cNvSpPr/>
          <p:nvPr/>
        </p:nvSpPr>
        <p:spPr>
          <a:xfrm rot="19873804">
            <a:off x="1829926" y="2703801"/>
            <a:ext cx="5468164" cy="1569660"/>
          </a:xfrm>
          <a:prstGeom prst="rect">
            <a:avLst/>
          </a:prstGeom>
          <a:noFill/>
        </p:spPr>
        <p:txBody>
          <a:bodyPr wrap="none" lIns="91440" tIns="45720" rIns="91440" bIns="45720">
            <a:spAutoFit/>
          </a:bodyPr>
          <a:lstStyle/>
          <a:p>
            <a:pPr algn="ctr"/>
            <a:r>
              <a:rPr lang="en-GB" sz="9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GB"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en-GB" b="1" smtClean="0"/>
              <a:t>Planting the bean seed</a:t>
            </a:r>
          </a:p>
        </p:txBody>
      </p:sp>
      <p:pic>
        <p:nvPicPr>
          <p:cNvPr id="20482" name="Picture 2" descr="C:\Users\Mary\AppData\Local\Microsoft\Windows\Temporary Internet Files\Content.IE5\VL632842\P1010027.jpg"/>
          <p:cNvPicPr>
            <a:picLocks noGrp="1" noChangeAspect="1" noChangeArrowheads="1"/>
          </p:cNvPicPr>
          <p:nvPr>
            <p:ph type="body" idx="1"/>
          </p:nvPr>
        </p:nvPicPr>
        <p:blipFill>
          <a:blip r:embed="rId3"/>
          <a:srcRect/>
          <a:stretch>
            <a:fillRect/>
          </a:stretch>
        </p:blipFill>
        <p:spPr>
          <a:xfrm>
            <a:off x="5292725" y="1628775"/>
            <a:ext cx="3394075" cy="4525963"/>
          </a:xfrm>
        </p:spPr>
      </p:pic>
      <p:sp>
        <p:nvSpPr>
          <p:cNvPr id="20483" name="Rectangle 5"/>
          <p:cNvSpPr>
            <a:spLocks noChangeArrowheads="1"/>
          </p:cNvSpPr>
          <p:nvPr/>
        </p:nvSpPr>
        <p:spPr bwMode="auto">
          <a:xfrm>
            <a:off x="323850" y="1196975"/>
            <a:ext cx="4679950" cy="5368925"/>
          </a:xfrm>
          <a:prstGeom prst="rect">
            <a:avLst/>
          </a:prstGeom>
          <a:noFill/>
          <a:ln w="9525">
            <a:noFill/>
            <a:miter lim="800000"/>
            <a:headEnd/>
            <a:tailEnd/>
          </a:ln>
        </p:spPr>
        <p:txBody>
          <a:bodyPr>
            <a:spAutoFit/>
          </a:bodyPr>
          <a:lstStyle/>
          <a:p>
            <a:r>
              <a:rPr lang="en-GB" sz="2800"/>
              <a:t>Take your broad bean seed and place it upright </a:t>
            </a:r>
          </a:p>
          <a:p>
            <a:r>
              <a:rPr lang="en-GB" sz="2800"/>
              <a:t>against the side of the container</a:t>
            </a:r>
            <a:r>
              <a:rPr lang="en-GB" sz="2400"/>
              <a:t>.</a:t>
            </a:r>
          </a:p>
          <a:p>
            <a:endParaRPr lang="en-GB" sz="1000"/>
          </a:p>
          <a:p>
            <a:r>
              <a:rPr lang="en-GB" sz="2800" b="1"/>
              <a:t>It is important that the bean is standing upright, like this, so you can clearly see how it will sprout. This position will prevent it lying in too much water and possibly rotting.</a:t>
            </a:r>
          </a:p>
        </p:txBody>
      </p:sp>
      <p:sp>
        <p:nvSpPr>
          <p:cNvPr id="2" name="Rectangle 1"/>
          <p:cNvSpPr/>
          <p:nvPr/>
        </p:nvSpPr>
        <p:spPr>
          <a:xfrm rot="19930838">
            <a:off x="1597936" y="2598026"/>
            <a:ext cx="5468164" cy="1569660"/>
          </a:xfrm>
          <a:prstGeom prst="rect">
            <a:avLst/>
          </a:prstGeom>
          <a:noFill/>
        </p:spPr>
        <p:txBody>
          <a:bodyPr wrap="none" lIns="91440" tIns="45720" rIns="91440" bIns="45720">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z="5400" b="1" smtClean="0"/>
              <a:t>What you have to do?</a:t>
            </a:r>
          </a:p>
        </p:txBody>
      </p:sp>
      <p:sp>
        <p:nvSpPr>
          <p:cNvPr id="21506" name="Content Placeholder 2"/>
          <p:cNvSpPr>
            <a:spLocks noGrp="1"/>
          </p:cNvSpPr>
          <p:nvPr>
            <p:ph idx="1"/>
          </p:nvPr>
        </p:nvSpPr>
        <p:spPr/>
        <p:txBody>
          <a:bodyPr/>
          <a:lstStyle/>
          <a:p>
            <a:pPr marL="609600" indent="-609600" eaLnBrk="1" hangingPunct="1"/>
            <a:r>
              <a:rPr lang="en-GB" dirty="0" smtClean="0"/>
              <a:t>Fill the rest of the container with kitchen roll so the seed stays in place and is clearly viewable. </a:t>
            </a:r>
          </a:p>
          <a:p>
            <a:pPr marL="609600" indent="-609600" eaLnBrk="1" hangingPunct="1"/>
            <a:r>
              <a:rPr lang="en-GB" dirty="0" smtClean="0"/>
              <a:t>Cut a piece of black paper/card to the same height as your container and long enough to wrap around the bottle so it is completely covered. Make sure that the card is loose enough to slide off the bottle so you can view the seeds development. Secure with a piece of </a:t>
            </a:r>
            <a:r>
              <a:rPr lang="en-GB" dirty="0" err="1" smtClean="0"/>
              <a:t>sellotape</a:t>
            </a:r>
            <a:r>
              <a:rPr lang="en-GB" dirty="0" smtClean="0"/>
              <a:t>.</a:t>
            </a:r>
          </a:p>
        </p:txBody>
      </p:sp>
      <p:sp>
        <p:nvSpPr>
          <p:cNvPr id="2" name="Rectangle 1"/>
          <p:cNvSpPr/>
          <p:nvPr/>
        </p:nvSpPr>
        <p:spPr>
          <a:xfrm rot="20131642">
            <a:off x="1699163" y="2618899"/>
            <a:ext cx="5468164" cy="1569660"/>
          </a:xfrm>
          <a:prstGeom prst="rect">
            <a:avLst/>
          </a:prstGeom>
          <a:noFill/>
        </p:spPr>
        <p:txBody>
          <a:bodyPr wrap="none" lIns="91440" tIns="45720" rIns="91440" bIns="45720">
            <a:spAutoFit/>
          </a:bodyPr>
          <a:lstStyle/>
          <a:p>
            <a:pPr algn="ctr"/>
            <a:r>
              <a:rPr lang="en-US" sz="9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SAMPLE</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847</Words>
  <Application>Microsoft Office PowerPoint</Application>
  <PresentationFormat>On-screen Show (4:3)</PresentationFormat>
  <Paragraphs>84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Roots &amp; Shoots </vt:lpstr>
      <vt:lpstr>What we will learn?  </vt:lpstr>
      <vt:lpstr>Equipment required </vt:lpstr>
      <vt:lpstr>Equipment required </vt:lpstr>
      <vt:lpstr>What you have to do? </vt:lpstr>
      <vt:lpstr>What you have to do?</vt:lpstr>
      <vt:lpstr>Planting the bean seed</vt:lpstr>
      <vt:lpstr>What you have to do?</vt:lpstr>
      <vt:lpstr>What you have to do?</vt:lpstr>
      <vt:lpstr>What you have to do?</vt:lpstr>
      <vt:lpstr>What you have to do?</vt:lpstr>
      <vt:lpstr>What you have to do?</vt:lpstr>
      <vt:lpstr>Transplanting</vt:lpstr>
      <vt:lpstr>What we can then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dc:creator>
  <cp:lastModifiedBy>Sandi</cp:lastModifiedBy>
  <cp:revision>18</cp:revision>
  <dcterms:created xsi:type="dcterms:W3CDTF">2010-05-23T16:39:28Z</dcterms:created>
  <dcterms:modified xsi:type="dcterms:W3CDTF">2011-03-11T09:48:54Z</dcterms:modified>
</cp:coreProperties>
</file>