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1"/>
  </p:notesMasterIdLst>
  <p:handoutMasterIdLst>
    <p:handoutMasterId r:id="rId32"/>
  </p:handoutMasterIdLst>
  <p:sldIdLst>
    <p:sldId id="257" r:id="rId2"/>
    <p:sldId id="262" r:id="rId3"/>
    <p:sldId id="279" r:id="rId4"/>
    <p:sldId id="263" r:id="rId5"/>
    <p:sldId id="280" r:id="rId6"/>
    <p:sldId id="264" r:id="rId7"/>
    <p:sldId id="290" r:id="rId8"/>
    <p:sldId id="281" r:id="rId9"/>
    <p:sldId id="265" r:id="rId10"/>
    <p:sldId id="266" r:id="rId11"/>
    <p:sldId id="267" r:id="rId12"/>
    <p:sldId id="282" r:id="rId13"/>
    <p:sldId id="283" r:id="rId14"/>
    <p:sldId id="291" r:id="rId15"/>
    <p:sldId id="289" r:id="rId16"/>
    <p:sldId id="284" r:id="rId17"/>
    <p:sldId id="286" r:id="rId18"/>
    <p:sldId id="271" r:id="rId19"/>
    <p:sldId id="272" r:id="rId20"/>
    <p:sldId id="287" r:id="rId21"/>
    <p:sldId id="295" r:id="rId22"/>
    <p:sldId id="297" r:id="rId23"/>
    <p:sldId id="293" r:id="rId24"/>
    <p:sldId id="288" r:id="rId25"/>
    <p:sldId id="299" r:id="rId26"/>
    <p:sldId id="278" r:id="rId27"/>
    <p:sldId id="270" r:id="rId28"/>
    <p:sldId id="273" r:id="rId29"/>
    <p:sldId id="298"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903F"/>
    <a:srgbClr val="F8D22F"/>
    <a:srgbClr val="3488A0"/>
    <a:srgbClr val="344529"/>
    <a:srgbClr val="2B3922"/>
    <a:srgbClr val="2E3722"/>
    <a:srgbClr val="FCF7F1"/>
    <a:srgbClr val="B8D233"/>
    <a:srgbClr val="5CC6D6"/>
    <a:srgbClr val="F03F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5679" autoAdjust="0"/>
  </p:normalViewPr>
  <p:slideViewPr>
    <p:cSldViewPr snapToGrid="0">
      <p:cViewPr>
        <p:scale>
          <a:sx n="81" d="100"/>
          <a:sy n="81" d="100"/>
        </p:scale>
        <p:origin x="-444" y="-60"/>
      </p:cViewPr>
      <p:guideLst>
        <p:guide orient="horz" pos="2160"/>
        <p:guide pos="3840"/>
      </p:guideLst>
    </p:cSldViewPr>
  </p:slideViewPr>
  <p:notesTextViewPr>
    <p:cViewPr>
      <p:scale>
        <a:sx n="1" d="1"/>
        <a:sy n="1" d="1"/>
      </p:scale>
      <p:origin x="0" y="0"/>
    </p:cViewPr>
  </p:notesTextViewPr>
  <p:notesViewPr>
    <p:cSldViewPr snapToGrid="0" snapToObjects="1">
      <p:cViewPr>
        <p:scale>
          <a:sx n="150" d="100"/>
          <a:sy n="150" d="100"/>
        </p:scale>
        <p:origin x="-2072" y="-8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170A437-A515-4F43-A0F6-2C6572C5C3B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 xmlns:a16="http://schemas.microsoft.com/office/drawing/2014/main" id="{8911E093-BDDD-4076-9975-5B4F8EC346B4}"/>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C41CF80-6080-4203-BA54-96D41C00A2C1}" type="datetimeFigureOut">
              <a:rPr lang="en-GB" smtClean="0"/>
              <a:t>15/06/2020</a:t>
            </a:fld>
            <a:endParaRPr lang="en-GB"/>
          </a:p>
        </p:txBody>
      </p:sp>
      <p:sp>
        <p:nvSpPr>
          <p:cNvPr id="4" name="Footer Placeholder 3">
            <a:extLst>
              <a:ext uri="{FF2B5EF4-FFF2-40B4-BE49-F238E27FC236}">
                <a16:creationId xmlns="" xmlns:a16="http://schemas.microsoft.com/office/drawing/2014/main" id="{2326826A-5298-4F7D-94F8-9A19C75DC9E9}"/>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 xmlns:a16="http://schemas.microsoft.com/office/drawing/2014/main" id="{47359116-BEE3-4E17-B4D1-5C54EBE4F88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048E9C5-C14F-491C-B83E-34B326BBB62F}" type="slidenum">
              <a:rPr lang="en-GB" smtClean="0"/>
              <a:t>‹#›</a:t>
            </a:fld>
            <a:endParaRPr lang="en-GB"/>
          </a:p>
        </p:txBody>
      </p:sp>
    </p:spTree>
    <p:extLst>
      <p:ext uri="{BB962C8B-B14F-4D97-AF65-F5344CB8AC3E}">
        <p14:creationId xmlns:p14="http://schemas.microsoft.com/office/powerpoint/2010/main" val="2603437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129D991-F72B-4420-A783-F4724027349D}" type="datetimeFigureOut">
              <a:rPr lang="en-GB" smtClean="0"/>
              <a:t>15/06/2020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F4EB3F-F305-4191-8723-A48317340E33}" type="slidenum">
              <a:rPr lang="en-GB" smtClean="0"/>
              <a:t>‹#›</a:t>
            </a:fld>
            <a:endParaRPr lang="en-GB"/>
          </a:p>
        </p:txBody>
      </p:sp>
    </p:spTree>
    <p:extLst>
      <p:ext uri="{BB962C8B-B14F-4D97-AF65-F5344CB8AC3E}">
        <p14:creationId xmlns:p14="http://schemas.microsoft.com/office/powerpoint/2010/main" val="40526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a:t>
            </a:fld>
            <a:endParaRPr lang="en-GB"/>
          </a:p>
        </p:txBody>
      </p:sp>
    </p:spTree>
    <p:extLst>
      <p:ext uri="{BB962C8B-B14F-4D97-AF65-F5344CB8AC3E}">
        <p14:creationId xmlns:p14="http://schemas.microsoft.com/office/powerpoint/2010/main" val="504542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10</a:t>
            </a:fld>
            <a:endParaRPr lang="en-GB"/>
          </a:p>
        </p:txBody>
      </p:sp>
    </p:spTree>
    <p:extLst>
      <p:ext uri="{BB962C8B-B14F-4D97-AF65-F5344CB8AC3E}">
        <p14:creationId xmlns:p14="http://schemas.microsoft.com/office/powerpoint/2010/main" val="12769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11</a:t>
            </a:fld>
            <a:endParaRPr lang="en-GB"/>
          </a:p>
        </p:txBody>
      </p:sp>
    </p:spTree>
    <p:extLst>
      <p:ext uri="{BB962C8B-B14F-4D97-AF65-F5344CB8AC3E}">
        <p14:creationId xmlns:p14="http://schemas.microsoft.com/office/powerpoint/2010/main" val="320472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12</a:t>
            </a:fld>
            <a:endParaRPr lang="en-GB"/>
          </a:p>
        </p:txBody>
      </p:sp>
    </p:spTree>
    <p:extLst>
      <p:ext uri="{BB962C8B-B14F-4D97-AF65-F5344CB8AC3E}">
        <p14:creationId xmlns:p14="http://schemas.microsoft.com/office/powerpoint/2010/main" val="1283796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13</a:t>
            </a:fld>
            <a:endParaRPr lang="en-GB"/>
          </a:p>
        </p:txBody>
      </p:sp>
    </p:spTree>
    <p:extLst>
      <p:ext uri="{BB962C8B-B14F-4D97-AF65-F5344CB8AC3E}">
        <p14:creationId xmlns:p14="http://schemas.microsoft.com/office/powerpoint/2010/main" val="3883537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14</a:t>
            </a:fld>
            <a:endParaRPr lang="en-GB"/>
          </a:p>
        </p:txBody>
      </p:sp>
    </p:spTree>
    <p:extLst>
      <p:ext uri="{BB962C8B-B14F-4D97-AF65-F5344CB8AC3E}">
        <p14:creationId xmlns:p14="http://schemas.microsoft.com/office/powerpoint/2010/main" val="2322313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15</a:t>
            </a:fld>
            <a:endParaRPr lang="en-GB"/>
          </a:p>
        </p:txBody>
      </p:sp>
    </p:spTree>
    <p:extLst>
      <p:ext uri="{BB962C8B-B14F-4D97-AF65-F5344CB8AC3E}">
        <p14:creationId xmlns:p14="http://schemas.microsoft.com/office/powerpoint/2010/main" val="78229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16</a:t>
            </a:fld>
            <a:endParaRPr lang="en-GB"/>
          </a:p>
        </p:txBody>
      </p:sp>
    </p:spTree>
    <p:extLst>
      <p:ext uri="{BB962C8B-B14F-4D97-AF65-F5344CB8AC3E}">
        <p14:creationId xmlns:p14="http://schemas.microsoft.com/office/powerpoint/2010/main" val="346870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17</a:t>
            </a:fld>
            <a:endParaRPr lang="en-GB"/>
          </a:p>
        </p:txBody>
      </p:sp>
    </p:spTree>
    <p:extLst>
      <p:ext uri="{BB962C8B-B14F-4D97-AF65-F5344CB8AC3E}">
        <p14:creationId xmlns:p14="http://schemas.microsoft.com/office/powerpoint/2010/main" val="395294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18</a:t>
            </a:fld>
            <a:endParaRPr lang="en-GB"/>
          </a:p>
        </p:txBody>
      </p:sp>
    </p:spTree>
    <p:extLst>
      <p:ext uri="{BB962C8B-B14F-4D97-AF65-F5344CB8AC3E}">
        <p14:creationId xmlns:p14="http://schemas.microsoft.com/office/powerpoint/2010/main" val="3520973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Km ~ 0.6 mile</a:t>
            </a:r>
          </a:p>
        </p:txBody>
      </p:sp>
      <p:sp>
        <p:nvSpPr>
          <p:cNvPr id="4" name="Slide Number Placeholder 3"/>
          <p:cNvSpPr>
            <a:spLocks noGrp="1"/>
          </p:cNvSpPr>
          <p:nvPr>
            <p:ph type="sldNum" sz="quarter" idx="10"/>
          </p:nvPr>
        </p:nvSpPr>
        <p:spPr/>
        <p:txBody>
          <a:bodyPr/>
          <a:lstStyle/>
          <a:p>
            <a:fld id="{8FF4EB3F-F305-4191-8723-A48317340E33}" type="slidenum">
              <a:rPr lang="en-GB" smtClean="0"/>
              <a:t>19</a:t>
            </a:fld>
            <a:endParaRPr lang="en-GB"/>
          </a:p>
        </p:txBody>
      </p:sp>
    </p:spTree>
    <p:extLst>
      <p:ext uri="{BB962C8B-B14F-4D97-AF65-F5344CB8AC3E}">
        <p14:creationId xmlns:p14="http://schemas.microsoft.com/office/powerpoint/2010/main" val="3536734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a:t>
            </a:fld>
            <a:endParaRPr lang="en-GB"/>
          </a:p>
        </p:txBody>
      </p:sp>
    </p:spTree>
    <p:extLst>
      <p:ext uri="{BB962C8B-B14F-4D97-AF65-F5344CB8AC3E}">
        <p14:creationId xmlns:p14="http://schemas.microsoft.com/office/powerpoint/2010/main" val="1820752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20</a:t>
            </a:fld>
            <a:endParaRPr lang="en-GB"/>
          </a:p>
        </p:txBody>
      </p:sp>
    </p:spTree>
    <p:extLst>
      <p:ext uri="{BB962C8B-B14F-4D97-AF65-F5344CB8AC3E}">
        <p14:creationId xmlns:p14="http://schemas.microsoft.com/office/powerpoint/2010/main" val="280998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21</a:t>
            </a:fld>
            <a:endParaRPr lang="en-GB"/>
          </a:p>
        </p:txBody>
      </p:sp>
    </p:spTree>
    <p:extLst>
      <p:ext uri="{BB962C8B-B14F-4D97-AF65-F5344CB8AC3E}">
        <p14:creationId xmlns:p14="http://schemas.microsoft.com/office/powerpoint/2010/main" val="238110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22</a:t>
            </a:fld>
            <a:endParaRPr lang="en-GB"/>
          </a:p>
        </p:txBody>
      </p:sp>
    </p:spTree>
    <p:extLst>
      <p:ext uri="{BB962C8B-B14F-4D97-AF65-F5344CB8AC3E}">
        <p14:creationId xmlns:p14="http://schemas.microsoft.com/office/powerpoint/2010/main" val="3506084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23</a:t>
            </a:fld>
            <a:endParaRPr lang="en-GB"/>
          </a:p>
        </p:txBody>
      </p:sp>
    </p:spTree>
    <p:extLst>
      <p:ext uri="{BB962C8B-B14F-4D97-AF65-F5344CB8AC3E}">
        <p14:creationId xmlns:p14="http://schemas.microsoft.com/office/powerpoint/2010/main" val="20866470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24</a:t>
            </a:fld>
            <a:endParaRPr lang="en-GB"/>
          </a:p>
        </p:txBody>
      </p:sp>
    </p:spTree>
    <p:extLst>
      <p:ext uri="{BB962C8B-B14F-4D97-AF65-F5344CB8AC3E}">
        <p14:creationId xmlns:p14="http://schemas.microsoft.com/office/powerpoint/2010/main" val="3313610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25</a:t>
            </a:fld>
            <a:endParaRPr lang="en-GB"/>
          </a:p>
        </p:txBody>
      </p:sp>
    </p:spTree>
    <p:extLst>
      <p:ext uri="{BB962C8B-B14F-4D97-AF65-F5344CB8AC3E}">
        <p14:creationId xmlns:p14="http://schemas.microsoft.com/office/powerpoint/2010/main" val="15420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food sector accounts for up to 30% of all global carbon emissions</a:t>
            </a:r>
          </a:p>
          <a:p>
            <a:r>
              <a:rPr lang="en-GB" dirty="0"/>
              <a:t>2 – transport accounts for 6% of the carbon emissions from the food sector</a:t>
            </a:r>
          </a:p>
          <a:p>
            <a:r>
              <a:rPr lang="en-GB" dirty="0"/>
              <a:t>3 – Kitchen appliances produce 7 times more carbon emissions than transport within the food sector. End consumer uses most energy of all the food sector.</a:t>
            </a:r>
          </a:p>
        </p:txBody>
      </p:sp>
      <p:sp>
        <p:nvSpPr>
          <p:cNvPr id="4" name="Slide Number Placeholder 3"/>
          <p:cNvSpPr>
            <a:spLocks noGrp="1"/>
          </p:cNvSpPr>
          <p:nvPr>
            <p:ph type="sldNum" sz="quarter" idx="10"/>
          </p:nvPr>
        </p:nvSpPr>
        <p:spPr/>
        <p:txBody>
          <a:bodyPr/>
          <a:lstStyle/>
          <a:p>
            <a:fld id="{8FF4EB3F-F305-4191-8723-A48317340E33}" type="slidenum">
              <a:rPr lang="en-GB" smtClean="0"/>
              <a:t>26</a:t>
            </a:fld>
            <a:endParaRPr lang="en-GB"/>
          </a:p>
        </p:txBody>
      </p:sp>
    </p:spTree>
    <p:extLst>
      <p:ext uri="{BB962C8B-B14F-4D97-AF65-F5344CB8AC3E}">
        <p14:creationId xmlns:p14="http://schemas.microsoft.com/office/powerpoint/2010/main" val="1584818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27</a:t>
            </a:fld>
            <a:endParaRPr lang="en-GB"/>
          </a:p>
        </p:txBody>
      </p:sp>
    </p:spTree>
    <p:extLst>
      <p:ext uri="{BB962C8B-B14F-4D97-AF65-F5344CB8AC3E}">
        <p14:creationId xmlns:p14="http://schemas.microsoft.com/office/powerpoint/2010/main" val="535341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Price – do we prefer to pay less for products? - financial versus environmental costs.</a:t>
            </a:r>
          </a:p>
          <a:p>
            <a:r>
              <a:rPr lang="en-GB" dirty="0"/>
              <a:t>Seasonal restrictions and availability – should we only buy what is in season?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Global knock on effects - India (2018-19) exported £3.6bn worth of Basmati rice, if we stopped global exportation to reduce food miles what effect would it have across the globe, from economies to small farm owners.</a:t>
            </a:r>
          </a:p>
          <a:p>
            <a:r>
              <a:rPr lang="en-GB" dirty="0"/>
              <a:t>Convenience and choice – would we travel to a different supermarket to buy more environmentally friendly sourced products, or would we prefer to just buy what is readily available to us? For example, when looking at our recipe cards, all the product information that is red is a product that is available at another shop – would you go to different shop to buy a product with less food miles or buy the product which has higher food miles as it is at the shop you are at?</a:t>
            </a:r>
          </a:p>
          <a:p>
            <a:r>
              <a:rPr lang="en-GB" dirty="0"/>
              <a:t>Ethics – Does how the produce is </a:t>
            </a:r>
            <a:r>
              <a:rPr lang="en-GB" dirty="0" smtClean="0"/>
              <a:t>farmed </a:t>
            </a:r>
            <a:r>
              <a:rPr lang="en-GB" dirty="0"/>
              <a:t>affect whether we want to buy it for example,  free range v </a:t>
            </a:r>
            <a:r>
              <a:rPr lang="en-GB" dirty="0" smtClean="0"/>
              <a:t>battery </a:t>
            </a:r>
            <a:r>
              <a:rPr lang="en-GB" dirty="0"/>
              <a:t>chickens, organic or non organic etc. UK </a:t>
            </a:r>
            <a:r>
              <a:rPr lang="en-GB" dirty="0" smtClean="0"/>
              <a:t>battery chickens are reared at 13 birds </a:t>
            </a:r>
            <a:r>
              <a:rPr lang="en-GB" dirty="0"/>
              <a:t>per m2, (33kg/m2), compared to EU regulations which allow up to </a:t>
            </a:r>
            <a:r>
              <a:rPr lang="en-GB" dirty="0" smtClean="0"/>
              <a:t>17 birds per m2 </a:t>
            </a:r>
            <a:r>
              <a:rPr lang="en-GB" dirty="0"/>
              <a:t>(42kg/m2)</a:t>
            </a:r>
          </a:p>
        </p:txBody>
      </p:sp>
      <p:sp>
        <p:nvSpPr>
          <p:cNvPr id="4" name="Slide Number Placeholder 3"/>
          <p:cNvSpPr>
            <a:spLocks noGrp="1"/>
          </p:cNvSpPr>
          <p:nvPr>
            <p:ph type="sldNum" sz="quarter" idx="10"/>
          </p:nvPr>
        </p:nvSpPr>
        <p:spPr/>
        <p:txBody>
          <a:bodyPr/>
          <a:lstStyle/>
          <a:p>
            <a:fld id="{8FF4EB3F-F305-4191-8723-A48317340E33}" type="slidenum">
              <a:rPr lang="en-GB" smtClean="0"/>
              <a:t>28</a:t>
            </a:fld>
            <a:endParaRPr lang="en-GB"/>
          </a:p>
        </p:txBody>
      </p:sp>
    </p:spTree>
    <p:extLst>
      <p:ext uri="{BB962C8B-B14F-4D97-AF65-F5344CB8AC3E}">
        <p14:creationId xmlns:p14="http://schemas.microsoft.com/office/powerpoint/2010/main" val="31736337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29</a:t>
            </a:fld>
            <a:endParaRPr lang="en-GB"/>
          </a:p>
        </p:txBody>
      </p:sp>
    </p:spTree>
    <p:extLst>
      <p:ext uri="{BB962C8B-B14F-4D97-AF65-F5344CB8AC3E}">
        <p14:creationId xmlns:p14="http://schemas.microsoft.com/office/powerpoint/2010/main" val="326916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3</a:t>
            </a:fld>
            <a:endParaRPr lang="en-GB"/>
          </a:p>
        </p:txBody>
      </p:sp>
    </p:spTree>
    <p:extLst>
      <p:ext uri="{BB962C8B-B14F-4D97-AF65-F5344CB8AC3E}">
        <p14:creationId xmlns:p14="http://schemas.microsoft.com/office/powerpoint/2010/main" val="489612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4</a:t>
            </a:fld>
            <a:endParaRPr lang="en-GB"/>
          </a:p>
        </p:txBody>
      </p:sp>
    </p:spTree>
    <p:extLst>
      <p:ext uri="{BB962C8B-B14F-4D97-AF65-F5344CB8AC3E}">
        <p14:creationId xmlns:p14="http://schemas.microsoft.com/office/powerpoint/2010/main" val="2013791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5</a:t>
            </a:fld>
            <a:endParaRPr lang="en-GB"/>
          </a:p>
        </p:txBody>
      </p:sp>
    </p:spTree>
    <p:extLst>
      <p:ext uri="{BB962C8B-B14F-4D97-AF65-F5344CB8AC3E}">
        <p14:creationId xmlns:p14="http://schemas.microsoft.com/office/powerpoint/2010/main" val="3941450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F4EB3F-F305-4191-8723-A48317340E33}" type="slidenum">
              <a:rPr lang="en-GB" smtClean="0"/>
              <a:t>6</a:t>
            </a:fld>
            <a:endParaRPr lang="en-GB"/>
          </a:p>
        </p:txBody>
      </p:sp>
    </p:spTree>
    <p:extLst>
      <p:ext uri="{BB962C8B-B14F-4D97-AF65-F5344CB8AC3E}">
        <p14:creationId xmlns:p14="http://schemas.microsoft.com/office/powerpoint/2010/main" val="3595282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7</a:t>
            </a:fld>
            <a:endParaRPr lang="en-GB"/>
          </a:p>
        </p:txBody>
      </p:sp>
    </p:spTree>
    <p:extLst>
      <p:ext uri="{BB962C8B-B14F-4D97-AF65-F5344CB8AC3E}">
        <p14:creationId xmlns:p14="http://schemas.microsoft.com/office/powerpoint/2010/main" val="1062706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a:t>
            </a:r>
          </a:p>
          <a:p>
            <a:r>
              <a:rPr lang="en-GB" dirty="0"/>
              <a:t>Eggs were bought free range – what difference would it make if they were sourced differently, would it affect the food miles?</a:t>
            </a:r>
          </a:p>
          <a:p>
            <a:r>
              <a:rPr lang="en-GB" dirty="0"/>
              <a:t>Baked beans – these are a processed ingredient and require more than one ingredient (haricot beans, tomato etc) so the food miles are higher. </a:t>
            </a:r>
          </a:p>
        </p:txBody>
      </p:sp>
      <p:sp>
        <p:nvSpPr>
          <p:cNvPr id="4" name="Slide Number Placeholder 3"/>
          <p:cNvSpPr>
            <a:spLocks noGrp="1"/>
          </p:cNvSpPr>
          <p:nvPr>
            <p:ph type="sldNum" sz="quarter" idx="10"/>
          </p:nvPr>
        </p:nvSpPr>
        <p:spPr/>
        <p:txBody>
          <a:bodyPr/>
          <a:lstStyle/>
          <a:p>
            <a:fld id="{8FF4EB3F-F305-4191-8723-A48317340E33}" type="slidenum">
              <a:rPr lang="en-GB" smtClean="0"/>
              <a:t>8</a:t>
            </a:fld>
            <a:endParaRPr lang="en-GB"/>
          </a:p>
        </p:txBody>
      </p:sp>
    </p:spTree>
    <p:extLst>
      <p:ext uri="{BB962C8B-B14F-4D97-AF65-F5344CB8AC3E}">
        <p14:creationId xmlns:p14="http://schemas.microsoft.com/office/powerpoint/2010/main" val="3135294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F4EB3F-F305-4191-8723-A48317340E33}" type="slidenum">
              <a:rPr lang="en-GB" smtClean="0"/>
              <a:t>9</a:t>
            </a:fld>
            <a:endParaRPr lang="en-GB"/>
          </a:p>
        </p:txBody>
      </p:sp>
    </p:spTree>
    <p:extLst>
      <p:ext uri="{BB962C8B-B14F-4D97-AF65-F5344CB8AC3E}">
        <p14:creationId xmlns:p14="http://schemas.microsoft.com/office/powerpoint/2010/main" val="25275508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6/15/2020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6/15/2020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6/15/2020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6/15/2020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6/15/2020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sv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6.svg"/><Relationship Id="rId4" Type="http://schemas.openxmlformats.org/officeDocument/2006/relationships/image" Target="../media/image18.sv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3.png"/><Relationship Id="rId10" Type="http://schemas.openxmlformats.org/officeDocument/2006/relationships/image" Target="../media/image23.svg"/><Relationship Id="rId4" Type="http://schemas.openxmlformats.org/officeDocument/2006/relationships/image" Target="../media/image4.svg"/><Relationship Id="rId9"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4.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2.png"/><Relationship Id="rId4" Type="http://schemas.openxmlformats.org/officeDocument/2006/relationships/image" Target="../media/image27.sv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5.svg"/><Relationship Id="rId5" Type="http://schemas.openxmlformats.org/officeDocument/2006/relationships/image" Target="../media/image26.png"/><Relationship Id="rId4" Type="http://schemas.openxmlformats.org/officeDocument/2006/relationships/image" Target="../media/image33.svg"/><Relationship Id="rId9" Type="http://schemas.openxmlformats.org/officeDocument/2006/relationships/image" Target="../media/image38.svg"/></Relationships>
</file>

<file path=ppt/slides/_rels/slide2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28.png"/><Relationship Id="rId7" Type="http://schemas.openxmlformats.org/officeDocument/2006/relationships/image" Target="../media/image30.png"/><Relationship Id="rId12" Type="http://schemas.openxmlformats.org/officeDocument/2006/relationships/image" Target="../media/image48.sv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2.svg"/><Relationship Id="rId11" Type="http://schemas.openxmlformats.org/officeDocument/2006/relationships/image" Target="../media/image32.png"/><Relationship Id="rId5" Type="http://schemas.openxmlformats.org/officeDocument/2006/relationships/image" Target="../media/image29.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10" Type="http://schemas.openxmlformats.org/officeDocument/2006/relationships/image" Target="../media/image4.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foodmiles.com/results.cf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 xmlns:a16="http://schemas.microsoft.com/office/drawing/2014/main" id="{8045422F-7258-40AC-BD2E-2469AA448922}"/>
              </a:ext>
            </a:extLst>
          </p:cNvPr>
          <p:cNvPicPr>
            <a:picLocks noChangeAspect="1"/>
          </p:cNvPicPr>
          <p:nvPr/>
        </p:nvPicPr>
        <p:blipFill rotWithShape="1">
          <a:blip r:embed="rId3">
            <a:extLst>
              <a:ext uri="{28A0092B-C50C-407E-A947-70E740481C1C}">
                <a14:useLocalDpi xmlns:a14="http://schemas.microsoft.com/office/drawing/2010/main" val="0"/>
              </a:ext>
            </a:extLst>
          </a:blip>
          <a:srcRect r="-1"/>
          <a:stretch/>
        </p:blipFill>
        <p:spPr>
          <a:xfrm>
            <a:off x="21" y="10"/>
            <a:ext cx="12191979" cy="6857990"/>
          </a:xfrm>
          <a:prstGeom prst="rect">
            <a:avLst/>
          </a:prstGeom>
        </p:spPr>
      </p:pic>
      <p:sp>
        <p:nvSpPr>
          <p:cNvPr id="82" name="Rectangle 81">
            <a:extLst>
              <a:ext uri="{FF2B5EF4-FFF2-40B4-BE49-F238E27FC236}">
                <a16:creationId xmlns="" xmlns:a16="http://schemas.microsoft.com/office/drawing/2014/main" id="{2644B391-9BFE-445C-A9EC-F544BB85FB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 xmlns:a16="http://schemas.microsoft.com/office/drawing/2014/main" id="{80F26E69-87D9-4655-AE7B-280A87AA3C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 xmlns:a16="http://schemas.microsoft.com/office/drawing/2014/main" id="{18C3B467-088C-4F3D-A9A7-105C4E1E20CD}"/>
              </a:ext>
            </a:extLst>
          </p:cNvPr>
          <p:cNvSpPr>
            <a:spLocks noGrp="1"/>
          </p:cNvSpPr>
          <p:nvPr>
            <p:ph type="ctrTitle"/>
          </p:nvPr>
        </p:nvSpPr>
        <p:spPr>
          <a:xfrm>
            <a:off x="6033792" y="2613546"/>
            <a:ext cx="4775075" cy="1630907"/>
          </a:xfrm>
        </p:spPr>
        <p:txBody>
          <a:bodyPr>
            <a:normAutofit/>
          </a:bodyPr>
          <a:lstStyle/>
          <a:p>
            <a:r>
              <a:rPr lang="en-US" sz="4400" dirty="0">
                <a:solidFill>
                  <a:schemeClr val="tx1"/>
                </a:solidFill>
              </a:rPr>
              <a:t>Conscious </a:t>
            </a:r>
            <a:br>
              <a:rPr lang="en-US" sz="4400" dirty="0">
                <a:solidFill>
                  <a:schemeClr val="tx1"/>
                </a:solidFill>
              </a:rPr>
            </a:br>
            <a:r>
              <a:rPr lang="en-US" sz="4400" dirty="0">
                <a:solidFill>
                  <a:schemeClr val="tx1"/>
                </a:solidFill>
              </a:rPr>
              <a:t>Consumers</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 xmlns:a16="http://schemas.microsoft.com/office/drawing/2014/main" id="{DBA07ED4-5D76-4A44-AE8C-C41EA3FEBE02}"/>
              </a:ext>
            </a:extLst>
          </p:cNvPr>
          <p:cNvSpPr/>
          <p:nvPr/>
        </p:nvSpPr>
        <p:spPr>
          <a:xfrm>
            <a:off x="7799623" y="456324"/>
            <a:ext cx="3928972" cy="1301929"/>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DA66DB7A-2EB2-426F-B584-FCF0CD00CF9E}"/>
              </a:ext>
            </a:extLst>
          </p:cNvPr>
          <p:cNvSpPr>
            <a:spLocks noGrp="1"/>
          </p:cNvSpPr>
          <p:nvPr>
            <p:ph type="title"/>
          </p:nvPr>
        </p:nvSpPr>
        <p:spPr>
          <a:xfrm>
            <a:off x="2087732" y="527184"/>
            <a:ext cx="7047390" cy="1371600"/>
          </a:xfrm>
        </p:spPr>
        <p:txBody>
          <a:bodyPr/>
          <a:lstStyle/>
          <a:p>
            <a:r>
              <a:rPr lang="en-GB" dirty="0"/>
              <a:t>English Breakfast</a:t>
            </a:r>
          </a:p>
        </p:txBody>
      </p:sp>
      <p:sp>
        <p:nvSpPr>
          <p:cNvPr id="5" name="Oval 4">
            <a:extLst>
              <a:ext uri="{FF2B5EF4-FFF2-40B4-BE49-F238E27FC236}">
                <a16:creationId xmlns="" xmlns:a16="http://schemas.microsoft.com/office/drawing/2014/main" id="{98DB5CD9-F468-4BF2-8B12-E0BD3BB520BA}"/>
              </a:ext>
            </a:extLst>
          </p:cNvPr>
          <p:cNvSpPr/>
          <p:nvPr/>
        </p:nvSpPr>
        <p:spPr>
          <a:xfrm>
            <a:off x="508249" y="527184"/>
            <a:ext cx="1347184" cy="134718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 xmlns:a16="http://schemas.microsoft.com/office/drawing/2014/main" id="{8C8099E5-3C63-432F-B21D-8B6C8BF0CFFC}"/>
              </a:ext>
            </a:extLst>
          </p:cNvPr>
          <p:cNvSpPr txBox="1"/>
          <p:nvPr/>
        </p:nvSpPr>
        <p:spPr>
          <a:xfrm>
            <a:off x="507136" y="4125388"/>
            <a:ext cx="2192783" cy="1477328"/>
          </a:xfrm>
          <a:prstGeom prst="rect">
            <a:avLst/>
          </a:prstGeom>
          <a:noFill/>
        </p:spPr>
        <p:txBody>
          <a:bodyPr wrap="square" rtlCol="0">
            <a:spAutoFit/>
          </a:bodyPr>
          <a:lstStyle/>
          <a:p>
            <a:r>
              <a:rPr lang="en-GB" dirty="0"/>
              <a:t>Eggs </a:t>
            </a:r>
          </a:p>
          <a:p>
            <a:r>
              <a:rPr lang="en-GB" dirty="0"/>
              <a:t>Tomato</a:t>
            </a:r>
          </a:p>
          <a:p>
            <a:r>
              <a:rPr lang="en-GB" dirty="0"/>
              <a:t>Baked Beans</a:t>
            </a:r>
          </a:p>
          <a:p>
            <a:r>
              <a:rPr lang="en-GB" dirty="0"/>
              <a:t>Bacon</a:t>
            </a:r>
          </a:p>
          <a:p>
            <a:r>
              <a:rPr lang="en-GB" dirty="0"/>
              <a:t>Mushrooms</a:t>
            </a:r>
          </a:p>
        </p:txBody>
      </p:sp>
      <p:sp>
        <p:nvSpPr>
          <p:cNvPr id="7" name="Rectangle 6">
            <a:extLst>
              <a:ext uri="{FF2B5EF4-FFF2-40B4-BE49-F238E27FC236}">
                <a16:creationId xmlns="" xmlns:a16="http://schemas.microsoft.com/office/drawing/2014/main" id="{73305866-F277-4D93-BA63-431D4E4CEEF2}"/>
              </a:ext>
            </a:extLst>
          </p:cNvPr>
          <p:cNvSpPr/>
          <p:nvPr/>
        </p:nvSpPr>
        <p:spPr>
          <a:xfrm>
            <a:off x="507135" y="3756056"/>
            <a:ext cx="4447051" cy="369332"/>
          </a:xfrm>
          <a:prstGeom prst="rect">
            <a:avLst/>
          </a:prstGeom>
        </p:spPr>
        <p:txBody>
          <a:bodyPr wrap="none">
            <a:spAutoFit/>
          </a:bodyPr>
          <a:lstStyle/>
          <a:p>
            <a:r>
              <a:rPr lang="en-GB" b="1" dirty="0"/>
              <a:t>Ingredient</a:t>
            </a:r>
            <a:r>
              <a:rPr lang="en-GB" dirty="0"/>
              <a:t>	  </a:t>
            </a:r>
            <a:r>
              <a:rPr lang="en-GB" b="1" dirty="0"/>
              <a:t>Origin	  	Miles</a:t>
            </a:r>
            <a:endParaRPr lang="en-GB" dirty="0"/>
          </a:p>
        </p:txBody>
      </p:sp>
      <p:pic>
        <p:nvPicPr>
          <p:cNvPr id="8" name="Picture 7">
            <a:extLst>
              <a:ext uri="{FF2B5EF4-FFF2-40B4-BE49-F238E27FC236}">
                <a16:creationId xmlns="" xmlns:a16="http://schemas.microsoft.com/office/drawing/2014/main" id="{0779BC51-D7DF-4618-8A7E-A91F729364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8913" y="1717845"/>
            <a:ext cx="7986395" cy="3909963"/>
          </a:xfrm>
          <a:prstGeom prst="rect">
            <a:avLst/>
          </a:prstGeom>
        </p:spPr>
      </p:pic>
      <p:sp>
        <p:nvSpPr>
          <p:cNvPr id="9" name="TextBox 8">
            <a:extLst>
              <a:ext uri="{FF2B5EF4-FFF2-40B4-BE49-F238E27FC236}">
                <a16:creationId xmlns="" xmlns:a16="http://schemas.microsoft.com/office/drawing/2014/main" id="{1D4DD2B8-78D1-43C7-A8E6-53CABC5EB9DB}"/>
              </a:ext>
            </a:extLst>
          </p:cNvPr>
          <p:cNvSpPr txBox="1"/>
          <p:nvPr/>
        </p:nvSpPr>
        <p:spPr>
          <a:xfrm>
            <a:off x="2443325" y="4119347"/>
            <a:ext cx="3068233" cy="369332"/>
          </a:xfrm>
          <a:prstGeom prst="rect">
            <a:avLst/>
          </a:prstGeom>
          <a:noFill/>
        </p:spPr>
        <p:txBody>
          <a:bodyPr wrap="square" rtlCol="0">
            <a:spAutoFit/>
          </a:bodyPr>
          <a:lstStyle/>
          <a:p>
            <a:r>
              <a:rPr lang="en-GB" dirty="0"/>
              <a:t>Gloucestershire    160         </a:t>
            </a:r>
          </a:p>
        </p:txBody>
      </p:sp>
      <p:sp>
        <p:nvSpPr>
          <p:cNvPr id="10" name="TextBox 9">
            <a:extLst>
              <a:ext uri="{FF2B5EF4-FFF2-40B4-BE49-F238E27FC236}">
                <a16:creationId xmlns="" xmlns:a16="http://schemas.microsoft.com/office/drawing/2014/main" id="{3C53D569-3C6C-4A7D-A9A0-BC05956B7628}"/>
              </a:ext>
            </a:extLst>
          </p:cNvPr>
          <p:cNvSpPr txBox="1"/>
          <p:nvPr/>
        </p:nvSpPr>
        <p:spPr>
          <a:xfrm>
            <a:off x="2456266" y="4379313"/>
            <a:ext cx="2497919" cy="369332"/>
          </a:xfrm>
          <a:prstGeom prst="rect">
            <a:avLst/>
          </a:prstGeom>
          <a:noFill/>
        </p:spPr>
        <p:txBody>
          <a:bodyPr wrap="square" rtlCol="0">
            <a:spAutoFit/>
          </a:bodyPr>
          <a:lstStyle/>
          <a:p>
            <a:r>
              <a:rPr lang="en-GB" dirty="0"/>
              <a:t>Morocco            1500</a:t>
            </a:r>
          </a:p>
        </p:txBody>
      </p:sp>
      <p:sp>
        <p:nvSpPr>
          <p:cNvPr id="11" name="TextBox 10">
            <a:extLst>
              <a:ext uri="{FF2B5EF4-FFF2-40B4-BE49-F238E27FC236}">
                <a16:creationId xmlns="" xmlns:a16="http://schemas.microsoft.com/office/drawing/2014/main" id="{0E3D7D06-83A4-4C5A-ACAF-9A92356930FA}"/>
              </a:ext>
            </a:extLst>
          </p:cNvPr>
          <p:cNvSpPr txBox="1"/>
          <p:nvPr/>
        </p:nvSpPr>
        <p:spPr>
          <a:xfrm>
            <a:off x="2456265" y="4678945"/>
            <a:ext cx="2497919" cy="369332"/>
          </a:xfrm>
          <a:prstGeom prst="rect">
            <a:avLst/>
          </a:prstGeom>
          <a:noFill/>
        </p:spPr>
        <p:txBody>
          <a:bodyPr wrap="square" rtlCol="0">
            <a:spAutoFit/>
          </a:bodyPr>
          <a:lstStyle/>
          <a:p>
            <a:r>
              <a:rPr lang="en-GB" dirty="0"/>
              <a:t>Idaho, USA        4750</a:t>
            </a:r>
          </a:p>
        </p:txBody>
      </p:sp>
      <p:sp>
        <p:nvSpPr>
          <p:cNvPr id="12" name="TextBox 11">
            <a:extLst>
              <a:ext uri="{FF2B5EF4-FFF2-40B4-BE49-F238E27FC236}">
                <a16:creationId xmlns="" xmlns:a16="http://schemas.microsoft.com/office/drawing/2014/main" id="{F3410455-48C2-4E85-88B4-14BAAA63BC01}"/>
              </a:ext>
            </a:extLst>
          </p:cNvPr>
          <p:cNvSpPr txBox="1"/>
          <p:nvPr/>
        </p:nvSpPr>
        <p:spPr>
          <a:xfrm>
            <a:off x="2456264" y="4943727"/>
            <a:ext cx="2497919" cy="369332"/>
          </a:xfrm>
          <a:prstGeom prst="rect">
            <a:avLst/>
          </a:prstGeom>
          <a:noFill/>
        </p:spPr>
        <p:txBody>
          <a:bodyPr wrap="square" rtlCol="0">
            <a:spAutoFit/>
          </a:bodyPr>
          <a:lstStyle/>
          <a:p>
            <a:r>
              <a:rPr lang="en-GB" dirty="0"/>
              <a:t>Denmark           400</a:t>
            </a:r>
          </a:p>
        </p:txBody>
      </p:sp>
      <p:sp>
        <p:nvSpPr>
          <p:cNvPr id="13" name="TextBox 12">
            <a:extLst>
              <a:ext uri="{FF2B5EF4-FFF2-40B4-BE49-F238E27FC236}">
                <a16:creationId xmlns="" xmlns:a16="http://schemas.microsoft.com/office/drawing/2014/main" id="{B794A137-7314-48A6-955C-FA8982D707FE}"/>
              </a:ext>
            </a:extLst>
          </p:cNvPr>
          <p:cNvSpPr txBox="1"/>
          <p:nvPr/>
        </p:nvSpPr>
        <p:spPr>
          <a:xfrm>
            <a:off x="2456263" y="5212385"/>
            <a:ext cx="2497919" cy="369332"/>
          </a:xfrm>
          <a:prstGeom prst="rect">
            <a:avLst/>
          </a:prstGeom>
          <a:noFill/>
        </p:spPr>
        <p:txBody>
          <a:bodyPr wrap="square" rtlCol="0">
            <a:spAutoFit/>
          </a:bodyPr>
          <a:lstStyle/>
          <a:p>
            <a:r>
              <a:rPr lang="en-GB" dirty="0"/>
              <a:t>Netherlands      150</a:t>
            </a:r>
          </a:p>
        </p:txBody>
      </p:sp>
      <p:cxnSp>
        <p:nvCxnSpPr>
          <p:cNvPr id="17" name="Straight Arrow Connector 16">
            <a:extLst>
              <a:ext uri="{FF2B5EF4-FFF2-40B4-BE49-F238E27FC236}">
                <a16:creationId xmlns="" xmlns:a16="http://schemas.microsoft.com/office/drawing/2014/main" id="{CDB6411C-742D-48C9-B8B2-8B2E7D204164}"/>
              </a:ext>
            </a:extLst>
          </p:cNvPr>
          <p:cNvCxnSpPr/>
          <p:nvPr/>
        </p:nvCxnSpPr>
        <p:spPr>
          <a:xfrm flipV="1">
            <a:off x="7226422" y="3506229"/>
            <a:ext cx="0" cy="17405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 xmlns:a16="http://schemas.microsoft.com/office/drawing/2014/main" id="{DCD42116-369F-4562-8A62-25BFC573B6E5}"/>
              </a:ext>
            </a:extLst>
          </p:cNvPr>
          <p:cNvCxnSpPr>
            <a:cxnSpLocks/>
          </p:cNvCxnSpPr>
          <p:nvPr/>
        </p:nvCxnSpPr>
        <p:spPr>
          <a:xfrm flipV="1">
            <a:off x="3283806" y="3180356"/>
            <a:ext cx="1429570"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6C183F2C-B49C-4D02-A9F9-D081B3E6ACFD}"/>
              </a:ext>
            </a:extLst>
          </p:cNvPr>
          <p:cNvCxnSpPr/>
          <p:nvPr/>
        </p:nvCxnSpPr>
        <p:spPr>
          <a:xfrm>
            <a:off x="7561086" y="1642196"/>
            <a:ext cx="0" cy="117185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BB7FA1B-E037-418D-92B4-FA994FDC3937}"/>
              </a:ext>
            </a:extLst>
          </p:cNvPr>
          <p:cNvCxnSpPr>
            <a:cxnSpLocks/>
          </p:cNvCxnSpPr>
          <p:nvPr/>
        </p:nvCxnSpPr>
        <p:spPr>
          <a:xfrm flipH="1" flipV="1">
            <a:off x="7480931" y="2999177"/>
            <a:ext cx="1588777" cy="19988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 xmlns:a16="http://schemas.microsoft.com/office/drawing/2014/main" id="{A4E906AE-C9FD-459D-8E1D-6D9C630AF55B}"/>
              </a:ext>
            </a:extLst>
          </p:cNvPr>
          <p:cNvSpPr txBox="1"/>
          <p:nvPr/>
        </p:nvSpPr>
        <p:spPr>
          <a:xfrm>
            <a:off x="2730660" y="5782203"/>
            <a:ext cx="1109709" cy="523220"/>
          </a:xfrm>
          <a:prstGeom prst="rect">
            <a:avLst/>
          </a:prstGeom>
          <a:noFill/>
          <a:ln>
            <a:solidFill>
              <a:schemeClr val="tx1"/>
            </a:solidFill>
          </a:ln>
        </p:spPr>
        <p:txBody>
          <a:bodyPr wrap="square" rtlCol="0">
            <a:spAutoFit/>
          </a:bodyPr>
          <a:lstStyle/>
          <a:p>
            <a:r>
              <a:rPr lang="en-GB" sz="2800" dirty="0"/>
              <a:t>6,960</a:t>
            </a:r>
          </a:p>
        </p:txBody>
      </p:sp>
      <p:cxnSp>
        <p:nvCxnSpPr>
          <p:cNvPr id="18" name="Straight Arrow Connector 17">
            <a:extLst>
              <a:ext uri="{FF2B5EF4-FFF2-40B4-BE49-F238E27FC236}">
                <a16:creationId xmlns="" xmlns:a16="http://schemas.microsoft.com/office/drawing/2014/main" id="{2BD021C3-AF39-44A4-9C2E-C6C4EAE846D3}"/>
              </a:ext>
            </a:extLst>
          </p:cNvPr>
          <p:cNvCxnSpPr>
            <a:cxnSpLocks/>
          </p:cNvCxnSpPr>
          <p:nvPr/>
        </p:nvCxnSpPr>
        <p:spPr>
          <a:xfrm>
            <a:off x="7315471" y="1414613"/>
            <a:ext cx="0" cy="157409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E8D27D75-543A-4714-98F9-B0AE91882060}"/>
              </a:ext>
            </a:extLst>
          </p:cNvPr>
          <p:cNvSpPr txBox="1"/>
          <p:nvPr/>
        </p:nvSpPr>
        <p:spPr>
          <a:xfrm>
            <a:off x="517798" y="5822410"/>
            <a:ext cx="1925527" cy="369332"/>
          </a:xfrm>
          <a:prstGeom prst="rect">
            <a:avLst/>
          </a:prstGeom>
          <a:noFill/>
        </p:spPr>
        <p:txBody>
          <a:bodyPr wrap="none" rtlCol="0">
            <a:spAutoFit/>
          </a:bodyPr>
          <a:lstStyle/>
          <a:p>
            <a:r>
              <a:rPr lang="en-GB" dirty="0"/>
              <a:t>Total food miles</a:t>
            </a:r>
          </a:p>
        </p:txBody>
      </p:sp>
      <p:sp>
        <p:nvSpPr>
          <p:cNvPr id="22" name="TextBox 21">
            <a:extLst>
              <a:ext uri="{FF2B5EF4-FFF2-40B4-BE49-F238E27FC236}">
                <a16:creationId xmlns="" xmlns:a16="http://schemas.microsoft.com/office/drawing/2014/main" id="{9598E50B-E832-4131-8CD3-47AEAF0ED013}"/>
              </a:ext>
            </a:extLst>
          </p:cNvPr>
          <p:cNvSpPr txBox="1"/>
          <p:nvPr/>
        </p:nvSpPr>
        <p:spPr>
          <a:xfrm>
            <a:off x="7864756" y="460746"/>
            <a:ext cx="3842821" cy="1323439"/>
          </a:xfrm>
          <a:prstGeom prst="rect">
            <a:avLst/>
          </a:prstGeom>
          <a:noFill/>
        </p:spPr>
        <p:txBody>
          <a:bodyPr wrap="square" rtlCol="0">
            <a:spAutoFit/>
          </a:bodyPr>
          <a:lstStyle/>
          <a:p>
            <a:pPr algn="ctr"/>
            <a:r>
              <a:rPr lang="en-GB" sz="1600" dirty="0"/>
              <a:t>Baked beans are a large contributor of food miles in this meal as the haricot beans used to make the baked beans are grown in North America, in this case Idaho.</a:t>
            </a:r>
          </a:p>
        </p:txBody>
      </p:sp>
    </p:spTree>
    <p:extLst>
      <p:ext uri="{BB962C8B-B14F-4D97-AF65-F5344CB8AC3E}">
        <p14:creationId xmlns:p14="http://schemas.microsoft.com/office/powerpoint/2010/main" val="167367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9" grpId="0"/>
      <p:bldP spid="10" grpId="0"/>
      <p:bldP spid="11" grpId="0"/>
      <p:bldP spid="12" grpId="0"/>
      <p:bldP spid="13" grpId="0"/>
      <p:bldP spid="24"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 xmlns:a16="http://schemas.microsoft.com/office/drawing/2014/main" id="{5EF28ABD-6558-4242-9023-614990FE09ED}"/>
              </a:ext>
            </a:extLst>
          </p:cNvPr>
          <p:cNvSpPr/>
          <p:nvPr/>
        </p:nvSpPr>
        <p:spPr>
          <a:xfrm>
            <a:off x="6366707" y="472124"/>
            <a:ext cx="5345605" cy="92796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18C7D819-EC3E-48B4-A566-D6F82B833E57}"/>
              </a:ext>
            </a:extLst>
          </p:cNvPr>
          <p:cNvSpPr>
            <a:spLocks noGrp="1"/>
          </p:cNvSpPr>
          <p:nvPr>
            <p:ph type="title"/>
          </p:nvPr>
        </p:nvSpPr>
        <p:spPr>
          <a:xfrm>
            <a:off x="2283040" y="589899"/>
            <a:ext cx="6816571" cy="1371600"/>
          </a:xfrm>
        </p:spPr>
        <p:txBody>
          <a:bodyPr/>
          <a:lstStyle/>
          <a:p>
            <a:r>
              <a:rPr lang="en-GB" dirty="0"/>
              <a:t>Chicken Burrito</a:t>
            </a:r>
          </a:p>
        </p:txBody>
      </p:sp>
      <p:sp>
        <p:nvSpPr>
          <p:cNvPr id="4" name="Oval 3">
            <a:extLst>
              <a:ext uri="{FF2B5EF4-FFF2-40B4-BE49-F238E27FC236}">
                <a16:creationId xmlns="" xmlns:a16="http://schemas.microsoft.com/office/drawing/2014/main" id="{0E39638E-D0AD-4F73-B165-8471C0557BAE}"/>
              </a:ext>
            </a:extLst>
          </p:cNvPr>
          <p:cNvSpPr/>
          <p:nvPr/>
        </p:nvSpPr>
        <p:spPr>
          <a:xfrm>
            <a:off x="544497" y="495944"/>
            <a:ext cx="1559510" cy="155951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 xmlns:a16="http://schemas.microsoft.com/office/drawing/2014/main" id="{22C0C752-BA4E-450B-9190-6D5E92D2BAEE}"/>
              </a:ext>
            </a:extLst>
          </p:cNvPr>
          <p:cNvSpPr txBox="1"/>
          <p:nvPr/>
        </p:nvSpPr>
        <p:spPr>
          <a:xfrm>
            <a:off x="444789" y="4182763"/>
            <a:ext cx="2300424" cy="1477328"/>
          </a:xfrm>
          <a:prstGeom prst="rect">
            <a:avLst/>
          </a:prstGeom>
          <a:noFill/>
        </p:spPr>
        <p:txBody>
          <a:bodyPr wrap="square" rtlCol="0">
            <a:spAutoFit/>
          </a:bodyPr>
          <a:lstStyle/>
          <a:p>
            <a:r>
              <a:rPr lang="en-GB" dirty="0"/>
              <a:t>Chicken </a:t>
            </a:r>
          </a:p>
          <a:p>
            <a:r>
              <a:rPr lang="en-GB" dirty="0"/>
              <a:t>Rice</a:t>
            </a:r>
          </a:p>
          <a:p>
            <a:r>
              <a:rPr lang="en-GB" dirty="0"/>
              <a:t>Avocado</a:t>
            </a:r>
          </a:p>
          <a:p>
            <a:r>
              <a:rPr lang="en-GB" dirty="0"/>
              <a:t>Lime</a:t>
            </a:r>
          </a:p>
          <a:p>
            <a:r>
              <a:rPr lang="en-GB" dirty="0"/>
              <a:t>Peppers</a:t>
            </a:r>
          </a:p>
        </p:txBody>
      </p:sp>
      <p:sp>
        <p:nvSpPr>
          <p:cNvPr id="6" name="Rectangle 5">
            <a:extLst>
              <a:ext uri="{FF2B5EF4-FFF2-40B4-BE49-F238E27FC236}">
                <a16:creationId xmlns="" xmlns:a16="http://schemas.microsoft.com/office/drawing/2014/main" id="{ED130C8A-6941-4BE2-B62B-41CD31A81239}"/>
              </a:ext>
            </a:extLst>
          </p:cNvPr>
          <p:cNvSpPr/>
          <p:nvPr/>
        </p:nvSpPr>
        <p:spPr>
          <a:xfrm>
            <a:off x="444789" y="3870357"/>
            <a:ext cx="4447051" cy="369332"/>
          </a:xfrm>
          <a:prstGeom prst="rect">
            <a:avLst/>
          </a:prstGeom>
        </p:spPr>
        <p:txBody>
          <a:bodyPr wrap="none">
            <a:spAutoFit/>
          </a:bodyPr>
          <a:lstStyle/>
          <a:p>
            <a:r>
              <a:rPr lang="en-GB" b="1" dirty="0"/>
              <a:t>Ingredient</a:t>
            </a:r>
            <a:r>
              <a:rPr lang="en-GB" dirty="0"/>
              <a:t>	  </a:t>
            </a:r>
            <a:r>
              <a:rPr lang="en-GB" b="1" dirty="0"/>
              <a:t>Origin	  	Miles</a:t>
            </a:r>
            <a:endParaRPr lang="en-GB" dirty="0"/>
          </a:p>
        </p:txBody>
      </p:sp>
      <p:sp>
        <p:nvSpPr>
          <p:cNvPr id="7" name="TextBox 6">
            <a:extLst>
              <a:ext uri="{FF2B5EF4-FFF2-40B4-BE49-F238E27FC236}">
                <a16:creationId xmlns="" xmlns:a16="http://schemas.microsoft.com/office/drawing/2014/main" id="{83D904DA-62BD-46BC-8FDD-47B2B3360952}"/>
              </a:ext>
            </a:extLst>
          </p:cNvPr>
          <p:cNvSpPr txBox="1"/>
          <p:nvPr/>
        </p:nvSpPr>
        <p:spPr>
          <a:xfrm>
            <a:off x="2397877" y="4182763"/>
            <a:ext cx="2414064" cy="369332"/>
          </a:xfrm>
          <a:prstGeom prst="rect">
            <a:avLst/>
          </a:prstGeom>
          <a:noFill/>
        </p:spPr>
        <p:txBody>
          <a:bodyPr wrap="square" rtlCol="0">
            <a:spAutoFit/>
          </a:bodyPr>
          <a:lstStyle/>
          <a:p>
            <a:r>
              <a:rPr lang="en-GB" dirty="0"/>
              <a:t>Hertfordshire	80</a:t>
            </a:r>
          </a:p>
        </p:txBody>
      </p:sp>
      <p:sp>
        <p:nvSpPr>
          <p:cNvPr id="8" name="TextBox 7">
            <a:extLst>
              <a:ext uri="{FF2B5EF4-FFF2-40B4-BE49-F238E27FC236}">
                <a16:creationId xmlns="" xmlns:a16="http://schemas.microsoft.com/office/drawing/2014/main" id="{E7873F45-3617-479B-BDBB-E321971C7CDE}"/>
              </a:ext>
            </a:extLst>
          </p:cNvPr>
          <p:cNvSpPr txBox="1"/>
          <p:nvPr/>
        </p:nvSpPr>
        <p:spPr>
          <a:xfrm>
            <a:off x="2397875" y="4457163"/>
            <a:ext cx="2565647" cy="369332"/>
          </a:xfrm>
          <a:prstGeom prst="rect">
            <a:avLst/>
          </a:prstGeom>
          <a:noFill/>
        </p:spPr>
        <p:txBody>
          <a:bodyPr wrap="square" rtlCol="0">
            <a:spAutoFit/>
          </a:bodyPr>
          <a:lstStyle/>
          <a:p>
            <a:r>
              <a:rPr lang="en-GB" dirty="0"/>
              <a:t>India	              4100</a:t>
            </a:r>
          </a:p>
        </p:txBody>
      </p:sp>
      <p:sp>
        <p:nvSpPr>
          <p:cNvPr id="9" name="TextBox 8">
            <a:extLst>
              <a:ext uri="{FF2B5EF4-FFF2-40B4-BE49-F238E27FC236}">
                <a16:creationId xmlns="" xmlns:a16="http://schemas.microsoft.com/office/drawing/2014/main" id="{FA219C39-7D23-42C7-B8A8-60604270729B}"/>
              </a:ext>
            </a:extLst>
          </p:cNvPr>
          <p:cNvSpPr txBox="1"/>
          <p:nvPr/>
        </p:nvSpPr>
        <p:spPr>
          <a:xfrm>
            <a:off x="2397875" y="4741930"/>
            <a:ext cx="2565647" cy="369332"/>
          </a:xfrm>
          <a:prstGeom prst="rect">
            <a:avLst/>
          </a:prstGeom>
          <a:noFill/>
        </p:spPr>
        <p:txBody>
          <a:bodyPr wrap="square" rtlCol="0">
            <a:spAutoFit/>
          </a:bodyPr>
          <a:lstStyle/>
          <a:p>
            <a:r>
              <a:rPr lang="en-GB" dirty="0"/>
              <a:t>Chile	              7300</a:t>
            </a:r>
          </a:p>
        </p:txBody>
      </p:sp>
      <p:sp>
        <p:nvSpPr>
          <p:cNvPr id="10" name="TextBox 9">
            <a:extLst>
              <a:ext uri="{FF2B5EF4-FFF2-40B4-BE49-F238E27FC236}">
                <a16:creationId xmlns="" xmlns:a16="http://schemas.microsoft.com/office/drawing/2014/main" id="{922FC785-46B8-45AE-B8FF-86CB1DAE0F2B}"/>
              </a:ext>
            </a:extLst>
          </p:cNvPr>
          <p:cNvSpPr txBox="1"/>
          <p:nvPr/>
        </p:nvSpPr>
        <p:spPr>
          <a:xfrm>
            <a:off x="2397875" y="5026697"/>
            <a:ext cx="2565647" cy="369332"/>
          </a:xfrm>
          <a:prstGeom prst="rect">
            <a:avLst/>
          </a:prstGeom>
          <a:noFill/>
        </p:spPr>
        <p:txBody>
          <a:bodyPr wrap="square" rtlCol="0">
            <a:spAutoFit/>
          </a:bodyPr>
          <a:lstStyle/>
          <a:p>
            <a:r>
              <a:rPr lang="en-GB" dirty="0"/>
              <a:t>Mexico	              5500</a:t>
            </a:r>
          </a:p>
        </p:txBody>
      </p:sp>
      <p:sp>
        <p:nvSpPr>
          <p:cNvPr id="11" name="TextBox 10">
            <a:extLst>
              <a:ext uri="{FF2B5EF4-FFF2-40B4-BE49-F238E27FC236}">
                <a16:creationId xmlns="" xmlns:a16="http://schemas.microsoft.com/office/drawing/2014/main" id="{29D8BF20-1DDC-4800-B1B8-91BAA0953903}"/>
              </a:ext>
            </a:extLst>
          </p:cNvPr>
          <p:cNvSpPr txBox="1"/>
          <p:nvPr/>
        </p:nvSpPr>
        <p:spPr>
          <a:xfrm>
            <a:off x="2397874" y="5301097"/>
            <a:ext cx="2565647" cy="369332"/>
          </a:xfrm>
          <a:prstGeom prst="rect">
            <a:avLst/>
          </a:prstGeom>
          <a:noFill/>
        </p:spPr>
        <p:txBody>
          <a:bodyPr wrap="square" rtlCol="0">
            <a:spAutoFit/>
          </a:bodyPr>
          <a:lstStyle/>
          <a:p>
            <a:r>
              <a:rPr lang="en-GB" dirty="0"/>
              <a:t>Israel	              2200</a:t>
            </a:r>
          </a:p>
        </p:txBody>
      </p:sp>
      <p:pic>
        <p:nvPicPr>
          <p:cNvPr id="12" name="Picture 11">
            <a:extLst>
              <a:ext uri="{FF2B5EF4-FFF2-40B4-BE49-F238E27FC236}">
                <a16:creationId xmlns="" xmlns:a16="http://schemas.microsoft.com/office/drawing/2014/main" id="{875DE478-77C3-4E1C-9A4D-AA95BC9C20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21157" y="1884553"/>
            <a:ext cx="7986395" cy="3909963"/>
          </a:xfrm>
          <a:prstGeom prst="rect">
            <a:avLst/>
          </a:prstGeom>
        </p:spPr>
      </p:pic>
      <p:cxnSp>
        <p:nvCxnSpPr>
          <p:cNvPr id="14" name="Straight Arrow Connector 13">
            <a:extLst>
              <a:ext uri="{FF2B5EF4-FFF2-40B4-BE49-F238E27FC236}">
                <a16:creationId xmlns="" xmlns:a16="http://schemas.microsoft.com/office/drawing/2014/main" id="{04E0E602-B224-4270-A873-6FD96C9216A5}"/>
              </a:ext>
            </a:extLst>
          </p:cNvPr>
          <p:cNvCxnSpPr/>
          <p:nvPr/>
        </p:nvCxnSpPr>
        <p:spPr>
          <a:xfrm>
            <a:off x="7324076" y="1686758"/>
            <a:ext cx="0" cy="14648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FF16D27D-12A9-4C64-97A3-36AC4E5A222E}"/>
              </a:ext>
            </a:extLst>
          </p:cNvPr>
          <p:cNvCxnSpPr/>
          <p:nvPr/>
        </p:nvCxnSpPr>
        <p:spPr>
          <a:xfrm flipH="1" flipV="1">
            <a:off x="9099611" y="3885743"/>
            <a:ext cx="377176" cy="1909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8957D2E1-656C-4CEF-8602-344B475952D4}"/>
              </a:ext>
            </a:extLst>
          </p:cNvPr>
          <p:cNvCxnSpPr>
            <a:cxnSpLocks/>
          </p:cNvCxnSpPr>
          <p:nvPr/>
        </p:nvCxnSpPr>
        <p:spPr>
          <a:xfrm flipH="1">
            <a:off x="5805998" y="3595255"/>
            <a:ext cx="802620" cy="140365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29284B88-35EE-476A-9F34-D63BFFDD9B76}"/>
              </a:ext>
            </a:extLst>
          </p:cNvPr>
          <p:cNvCxnSpPr/>
          <p:nvPr/>
        </p:nvCxnSpPr>
        <p:spPr>
          <a:xfrm>
            <a:off x="3151573" y="3448645"/>
            <a:ext cx="1916914" cy="38808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 xmlns:a16="http://schemas.microsoft.com/office/drawing/2014/main" id="{C5B0B0E6-DCB4-48B3-9D06-CB34A989584A}"/>
              </a:ext>
            </a:extLst>
          </p:cNvPr>
          <p:cNvCxnSpPr>
            <a:cxnSpLocks/>
          </p:cNvCxnSpPr>
          <p:nvPr/>
        </p:nvCxnSpPr>
        <p:spPr>
          <a:xfrm flipH="1" flipV="1">
            <a:off x="8124911" y="3713995"/>
            <a:ext cx="847098" cy="175612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FD553179-5304-4F0F-A29F-4389E54B7BE7}"/>
              </a:ext>
            </a:extLst>
          </p:cNvPr>
          <p:cNvSpPr txBox="1"/>
          <p:nvPr/>
        </p:nvSpPr>
        <p:spPr>
          <a:xfrm>
            <a:off x="2668314" y="5862282"/>
            <a:ext cx="1278384" cy="523220"/>
          </a:xfrm>
          <a:prstGeom prst="rect">
            <a:avLst/>
          </a:prstGeom>
          <a:noFill/>
          <a:ln>
            <a:solidFill>
              <a:schemeClr val="tx1"/>
            </a:solidFill>
          </a:ln>
        </p:spPr>
        <p:txBody>
          <a:bodyPr wrap="square" rtlCol="0">
            <a:spAutoFit/>
          </a:bodyPr>
          <a:lstStyle/>
          <a:p>
            <a:r>
              <a:rPr lang="en-GB" sz="2800" dirty="0"/>
              <a:t>19,180</a:t>
            </a:r>
          </a:p>
        </p:txBody>
      </p:sp>
      <p:sp>
        <p:nvSpPr>
          <p:cNvPr id="19" name="TextBox 18">
            <a:extLst>
              <a:ext uri="{FF2B5EF4-FFF2-40B4-BE49-F238E27FC236}">
                <a16:creationId xmlns="" xmlns:a16="http://schemas.microsoft.com/office/drawing/2014/main" id="{969731D9-7EC2-4F85-8FAD-E5CB23331A75}"/>
              </a:ext>
            </a:extLst>
          </p:cNvPr>
          <p:cNvSpPr txBox="1"/>
          <p:nvPr/>
        </p:nvSpPr>
        <p:spPr>
          <a:xfrm>
            <a:off x="444789" y="5888325"/>
            <a:ext cx="1925527" cy="369332"/>
          </a:xfrm>
          <a:prstGeom prst="rect">
            <a:avLst/>
          </a:prstGeom>
          <a:noFill/>
        </p:spPr>
        <p:txBody>
          <a:bodyPr wrap="none" rtlCol="0">
            <a:spAutoFit/>
          </a:bodyPr>
          <a:lstStyle/>
          <a:p>
            <a:r>
              <a:rPr lang="en-GB" dirty="0"/>
              <a:t>Total food miles</a:t>
            </a:r>
          </a:p>
        </p:txBody>
      </p:sp>
      <p:sp>
        <p:nvSpPr>
          <p:cNvPr id="21" name="TextBox 20">
            <a:extLst>
              <a:ext uri="{FF2B5EF4-FFF2-40B4-BE49-F238E27FC236}">
                <a16:creationId xmlns="" xmlns:a16="http://schemas.microsoft.com/office/drawing/2014/main" id="{582A3181-FBAC-4AD3-A4C1-C3854AD0EDB4}"/>
              </a:ext>
            </a:extLst>
          </p:cNvPr>
          <p:cNvSpPr txBox="1"/>
          <p:nvPr/>
        </p:nvSpPr>
        <p:spPr>
          <a:xfrm>
            <a:off x="6431840" y="493306"/>
            <a:ext cx="5259453" cy="830997"/>
          </a:xfrm>
          <a:prstGeom prst="rect">
            <a:avLst/>
          </a:prstGeom>
          <a:noFill/>
        </p:spPr>
        <p:txBody>
          <a:bodyPr wrap="square" rtlCol="0">
            <a:spAutoFit/>
          </a:bodyPr>
          <a:lstStyle/>
          <a:p>
            <a:pPr algn="ctr"/>
            <a:r>
              <a:rPr lang="en-GB" sz="1600" dirty="0"/>
              <a:t>Lime and avocados are exotic ingredients that can not be grown in the UK so have to be imported. This has led to the high food miles of this meal. </a:t>
            </a:r>
          </a:p>
        </p:txBody>
      </p:sp>
    </p:spTree>
    <p:extLst>
      <p:ext uri="{BB962C8B-B14F-4D97-AF65-F5344CB8AC3E}">
        <p14:creationId xmlns:p14="http://schemas.microsoft.com/office/powerpoint/2010/main" val="178487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p:bldP spid="8" grpId="0"/>
      <p:bldP spid="9" grpId="0"/>
      <p:bldP spid="10" grpId="0"/>
      <p:bldP spid="11" grpId="0"/>
      <p:bldP spid="23"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A4242A3A-3DD1-4ED4-B5FE-B27CBFDBC2C1}"/>
              </a:ext>
            </a:extLst>
          </p:cNvPr>
          <p:cNvSpPr>
            <a:spLocks noGrp="1"/>
          </p:cNvSpPr>
          <p:nvPr>
            <p:ph type="title"/>
          </p:nvPr>
        </p:nvSpPr>
        <p:spPr/>
        <p:txBody>
          <a:bodyPr/>
          <a:lstStyle/>
          <a:p>
            <a:r>
              <a:rPr lang="en-GB" dirty="0"/>
              <a:t>Estimate v’s actual miles</a:t>
            </a:r>
          </a:p>
        </p:txBody>
      </p:sp>
      <p:sp>
        <p:nvSpPr>
          <p:cNvPr id="7" name="Content Placeholder 2">
            <a:extLst>
              <a:ext uri="{FF2B5EF4-FFF2-40B4-BE49-F238E27FC236}">
                <a16:creationId xmlns="" xmlns:a16="http://schemas.microsoft.com/office/drawing/2014/main" id="{DF60180F-1D75-41E1-8B84-8789DFDAA4BC}"/>
              </a:ext>
            </a:extLst>
          </p:cNvPr>
          <p:cNvSpPr txBox="1">
            <a:spLocks/>
          </p:cNvSpPr>
          <p:nvPr/>
        </p:nvSpPr>
        <p:spPr>
          <a:xfrm>
            <a:off x="2820955" y="2160176"/>
            <a:ext cx="6752253" cy="1259944"/>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1800" dirty="0"/>
              <a:t>What is the difference between your estimated food miles and the actual food miles?</a:t>
            </a:r>
          </a:p>
          <a:p>
            <a:pPr marL="0" indent="0" algn="ctr">
              <a:buFont typeface="Garamond" pitchFamily="18" charset="0"/>
              <a:buNone/>
            </a:pPr>
            <a:r>
              <a:rPr lang="en-GB" sz="1800" dirty="0"/>
              <a:t>Did you find anything surprising?</a:t>
            </a:r>
          </a:p>
        </p:txBody>
      </p:sp>
      <p:sp>
        <p:nvSpPr>
          <p:cNvPr id="9" name="TextBox 8">
            <a:extLst>
              <a:ext uri="{FF2B5EF4-FFF2-40B4-BE49-F238E27FC236}">
                <a16:creationId xmlns="" xmlns:a16="http://schemas.microsoft.com/office/drawing/2014/main" id="{5E4CB4E7-D4DC-44C7-9EEA-9B8CB281F6BF}"/>
              </a:ext>
            </a:extLst>
          </p:cNvPr>
          <p:cNvSpPr txBox="1"/>
          <p:nvPr/>
        </p:nvSpPr>
        <p:spPr>
          <a:xfrm>
            <a:off x="4313853" y="3976960"/>
            <a:ext cx="3564294" cy="646331"/>
          </a:xfrm>
          <a:prstGeom prst="rect">
            <a:avLst/>
          </a:prstGeom>
          <a:noFill/>
        </p:spPr>
        <p:txBody>
          <a:bodyPr wrap="square" rtlCol="0">
            <a:spAutoFit/>
          </a:bodyPr>
          <a:lstStyle/>
          <a:p>
            <a:r>
              <a:rPr lang="en-GB" dirty="0"/>
              <a:t>Total actual food miles for all three meals:</a:t>
            </a:r>
          </a:p>
        </p:txBody>
      </p:sp>
      <p:sp>
        <p:nvSpPr>
          <p:cNvPr id="10" name="TextBox 9">
            <a:extLst>
              <a:ext uri="{FF2B5EF4-FFF2-40B4-BE49-F238E27FC236}">
                <a16:creationId xmlns="" xmlns:a16="http://schemas.microsoft.com/office/drawing/2014/main" id="{17558E82-37F1-4F46-BEF3-6CAE4BEB2C7B}"/>
              </a:ext>
            </a:extLst>
          </p:cNvPr>
          <p:cNvSpPr txBox="1"/>
          <p:nvPr/>
        </p:nvSpPr>
        <p:spPr>
          <a:xfrm>
            <a:off x="4609322" y="4805265"/>
            <a:ext cx="2973355" cy="1200329"/>
          </a:xfrm>
          <a:prstGeom prst="rect">
            <a:avLst/>
          </a:prstGeom>
          <a:noFill/>
        </p:spPr>
        <p:txBody>
          <a:bodyPr wrap="square" rtlCol="0">
            <a:spAutoFit/>
          </a:bodyPr>
          <a:lstStyle/>
          <a:p>
            <a:r>
              <a:rPr lang="en-GB" sz="7200" dirty="0"/>
              <a:t>28,040</a:t>
            </a:r>
          </a:p>
        </p:txBody>
      </p:sp>
    </p:spTree>
    <p:extLst>
      <p:ext uri="{BB962C8B-B14F-4D97-AF65-F5344CB8AC3E}">
        <p14:creationId xmlns:p14="http://schemas.microsoft.com/office/powerpoint/2010/main" val="2984770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tar: 6 Points 12">
            <a:extLst>
              <a:ext uri="{FF2B5EF4-FFF2-40B4-BE49-F238E27FC236}">
                <a16:creationId xmlns="" xmlns:a16="http://schemas.microsoft.com/office/drawing/2014/main" id="{B02FB4D3-0DD5-483F-AFA9-3B3081BA4520}"/>
              </a:ext>
            </a:extLst>
          </p:cNvPr>
          <p:cNvSpPr/>
          <p:nvPr/>
        </p:nvSpPr>
        <p:spPr>
          <a:xfrm>
            <a:off x="8087358" y="528692"/>
            <a:ext cx="2511369" cy="1328814"/>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6A3F15A5-9FD6-498E-8381-676E5D6A421F}"/>
              </a:ext>
            </a:extLst>
          </p:cNvPr>
          <p:cNvSpPr>
            <a:spLocks noGrp="1"/>
          </p:cNvSpPr>
          <p:nvPr>
            <p:ph type="title"/>
          </p:nvPr>
        </p:nvSpPr>
        <p:spPr/>
        <p:txBody>
          <a:bodyPr/>
          <a:lstStyle/>
          <a:p>
            <a:r>
              <a:rPr lang="en-GB" dirty="0"/>
              <a:t>Cutting down on food miles</a:t>
            </a:r>
          </a:p>
        </p:txBody>
      </p:sp>
      <p:sp>
        <p:nvSpPr>
          <p:cNvPr id="3" name="Content Placeholder 2">
            <a:extLst>
              <a:ext uri="{FF2B5EF4-FFF2-40B4-BE49-F238E27FC236}">
                <a16:creationId xmlns="" xmlns:a16="http://schemas.microsoft.com/office/drawing/2014/main" id="{A09E8B7D-7CB0-4F1D-B178-27560446407A}"/>
              </a:ext>
            </a:extLst>
          </p:cNvPr>
          <p:cNvSpPr>
            <a:spLocks noGrp="1"/>
          </p:cNvSpPr>
          <p:nvPr>
            <p:ph idx="1"/>
          </p:nvPr>
        </p:nvSpPr>
        <p:spPr>
          <a:xfrm>
            <a:off x="1066800" y="1717480"/>
            <a:ext cx="10058400" cy="593427"/>
          </a:xfrm>
        </p:spPr>
        <p:txBody>
          <a:bodyPr/>
          <a:lstStyle/>
          <a:p>
            <a:pPr marL="0" indent="0">
              <a:buNone/>
            </a:pPr>
            <a:r>
              <a:rPr lang="en-GB" dirty="0"/>
              <a:t>- </a:t>
            </a:r>
            <a:r>
              <a:rPr lang="en-GB" sz="1800" dirty="0"/>
              <a:t>Buying locally</a:t>
            </a:r>
            <a:endParaRPr lang="en-GB" dirty="0"/>
          </a:p>
        </p:txBody>
      </p:sp>
      <p:sp>
        <p:nvSpPr>
          <p:cNvPr id="4" name="Rectangle 3">
            <a:extLst>
              <a:ext uri="{FF2B5EF4-FFF2-40B4-BE49-F238E27FC236}">
                <a16:creationId xmlns="" xmlns:a16="http://schemas.microsoft.com/office/drawing/2014/main" id="{6DD8E7BA-DA39-4731-8AB4-8C9EE8DDF32A}"/>
              </a:ext>
            </a:extLst>
          </p:cNvPr>
          <p:cNvSpPr/>
          <p:nvPr/>
        </p:nvSpPr>
        <p:spPr>
          <a:xfrm>
            <a:off x="1066800" y="2266280"/>
            <a:ext cx="9868678" cy="502702"/>
          </a:xfrm>
          <a:prstGeom prst="rect">
            <a:avLst/>
          </a:prstGeom>
        </p:spPr>
        <p:txBody>
          <a:bodyPr wrap="square">
            <a:spAutoFit/>
          </a:bodyPr>
          <a:lstStyle/>
          <a:p>
            <a:r>
              <a:rPr lang="en-GB" sz="2000" b="1" baseline="30000" dirty="0">
                <a:solidFill>
                  <a:srgbClr val="000000"/>
                </a:solidFill>
                <a:latin typeface="Century Gothic" panose="020B0502020202020204" pitchFamily="34" charset="0"/>
              </a:rPr>
              <a:t>There are many benefits to buying locally, it helps your local economy, the produce is often fresher, less packaging is involved and it can cut down your food miles!</a:t>
            </a:r>
          </a:p>
        </p:txBody>
      </p:sp>
      <p:sp>
        <p:nvSpPr>
          <p:cNvPr id="5" name="Rectangle 4">
            <a:extLst>
              <a:ext uri="{FF2B5EF4-FFF2-40B4-BE49-F238E27FC236}">
                <a16:creationId xmlns="" xmlns:a16="http://schemas.microsoft.com/office/drawing/2014/main" id="{2EB58162-2C16-44A8-8843-8FAF4087C3DF}"/>
              </a:ext>
            </a:extLst>
          </p:cNvPr>
          <p:cNvSpPr/>
          <p:nvPr/>
        </p:nvSpPr>
        <p:spPr>
          <a:xfrm>
            <a:off x="1066800" y="2725009"/>
            <a:ext cx="10181043" cy="707886"/>
          </a:xfrm>
          <a:prstGeom prst="rect">
            <a:avLst/>
          </a:prstGeom>
        </p:spPr>
        <p:txBody>
          <a:bodyPr wrap="square">
            <a:spAutoFit/>
          </a:bodyPr>
          <a:lstStyle/>
          <a:p>
            <a:r>
              <a:rPr lang="en-GB" sz="2000" baseline="30000" dirty="0">
                <a:solidFill>
                  <a:srgbClr val="000000"/>
                </a:solidFill>
                <a:latin typeface="Century Gothic" panose="020B0502020202020204" pitchFamily="34" charset="0"/>
              </a:rPr>
              <a:t>Going back to the dishes we bought earlier, can we buy these ingredients more locally to cut our food miles? </a:t>
            </a:r>
          </a:p>
          <a:p>
            <a:endParaRPr lang="en-GB" sz="2000" baseline="30000" dirty="0">
              <a:solidFill>
                <a:srgbClr val="000000"/>
              </a:solidFill>
              <a:latin typeface="Century Gothic" panose="020B0502020202020204" pitchFamily="34" charset="0"/>
            </a:endParaRPr>
          </a:p>
          <a:p>
            <a:r>
              <a:rPr lang="en-GB" sz="2000" baseline="30000" dirty="0">
                <a:solidFill>
                  <a:srgbClr val="000000"/>
                </a:solidFill>
                <a:latin typeface="Century Gothic" panose="020B0502020202020204" pitchFamily="34" charset="0"/>
              </a:rPr>
              <a:t>Use the ingredient cards to see if you can source the same ingredients, more locally.</a:t>
            </a:r>
            <a:endParaRPr lang="en-GB" sz="2000" dirty="0"/>
          </a:p>
        </p:txBody>
      </p:sp>
      <p:sp>
        <p:nvSpPr>
          <p:cNvPr id="6" name="TextBox 5">
            <a:extLst>
              <a:ext uri="{FF2B5EF4-FFF2-40B4-BE49-F238E27FC236}">
                <a16:creationId xmlns="" xmlns:a16="http://schemas.microsoft.com/office/drawing/2014/main" id="{A27A7864-BF9E-42B6-A418-2F7F92B0EB17}"/>
              </a:ext>
            </a:extLst>
          </p:cNvPr>
          <p:cNvSpPr txBox="1"/>
          <p:nvPr/>
        </p:nvSpPr>
        <p:spPr>
          <a:xfrm>
            <a:off x="1897224" y="3463673"/>
            <a:ext cx="2077373" cy="369332"/>
          </a:xfrm>
          <a:prstGeom prst="rect">
            <a:avLst/>
          </a:prstGeom>
          <a:noFill/>
        </p:spPr>
        <p:txBody>
          <a:bodyPr wrap="square" rtlCol="0">
            <a:spAutoFit/>
          </a:bodyPr>
          <a:lstStyle/>
          <a:p>
            <a:r>
              <a:rPr lang="en-GB" b="1" dirty="0">
                <a:solidFill>
                  <a:srgbClr val="57903F"/>
                </a:solidFill>
              </a:rPr>
              <a:t>Roast Dinner</a:t>
            </a:r>
          </a:p>
        </p:txBody>
      </p:sp>
      <p:graphicFrame>
        <p:nvGraphicFramePr>
          <p:cNvPr id="8" name="Table 7">
            <a:extLst>
              <a:ext uri="{FF2B5EF4-FFF2-40B4-BE49-F238E27FC236}">
                <a16:creationId xmlns="" xmlns:a16="http://schemas.microsoft.com/office/drawing/2014/main" id="{6443D5F8-4BD0-402B-AE84-C7A21AD667BD}"/>
              </a:ext>
            </a:extLst>
          </p:cNvPr>
          <p:cNvGraphicFramePr>
            <a:graphicFrameLocks noGrp="1"/>
          </p:cNvGraphicFramePr>
          <p:nvPr>
            <p:extLst>
              <p:ext uri="{D42A27DB-BD31-4B8C-83A1-F6EECF244321}">
                <p14:modId xmlns:p14="http://schemas.microsoft.com/office/powerpoint/2010/main" val="398308326"/>
              </p:ext>
            </p:extLst>
          </p:nvPr>
        </p:nvGraphicFramePr>
        <p:xfrm>
          <a:off x="1446240" y="3834224"/>
          <a:ext cx="4182189" cy="2529840"/>
        </p:xfrm>
        <a:graphic>
          <a:graphicData uri="http://schemas.openxmlformats.org/drawingml/2006/table">
            <a:tbl>
              <a:tblPr firstRow="1" bandRow="1">
                <a:tableStyleId>{5940675A-B579-460E-94D1-54222C63F5DA}</a:tableStyleId>
              </a:tblPr>
              <a:tblGrid>
                <a:gridCol w="1394063">
                  <a:extLst>
                    <a:ext uri="{9D8B030D-6E8A-4147-A177-3AD203B41FA5}">
                      <a16:colId xmlns="" xmlns:a16="http://schemas.microsoft.com/office/drawing/2014/main" val="2825265063"/>
                    </a:ext>
                  </a:extLst>
                </a:gridCol>
                <a:gridCol w="1394063">
                  <a:extLst>
                    <a:ext uri="{9D8B030D-6E8A-4147-A177-3AD203B41FA5}">
                      <a16:colId xmlns="" xmlns:a16="http://schemas.microsoft.com/office/drawing/2014/main" val="3620173323"/>
                    </a:ext>
                  </a:extLst>
                </a:gridCol>
                <a:gridCol w="1394063">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Beef</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590394365"/>
                  </a:ext>
                </a:extLst>
              </a:tr>
              <a:tr h="249252">
                <a:tc>
                  <a:txBody>
                    <a:bodyPr/>
                    <a:lstStyle/>
                    <a:p>
                      <a:r>
                        <a:rPr lang="en-GB" sz="1400" dirty="0"/>
                        <a:t>Potato</a:t>
                      </a:r>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2932992310"/>
                  </a:ext>
                </a:extLst>
              </a:tr>
              <a:tr h="249252">
                <a:tc>
                  <a:txBody>
                    <a:bodyPr/>
                    <a:lstStyle/>
                    <a:p>
                      <a:r>
                        <a:rPr lang="en-GB" sz="1400" dirty="0"/>
                        <a:t>Carrot</a:t>
                      </a:r>
                    </a:p>
                  </a:txBody>
                  <a:tcPr/>
                </a:tc>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1509531450"/>
                  </a:ext>
                </a:extLst>
              </a:tr>
              <a:tr h="249252">
                <a:tc>
                  <a:txBody>
                    <a:bodyPr/>
                    <a:lstStyle/>
                    <a:p>
                      <a:r>
                        <a:rPr lang="en-GB" sz="1400" dirty="0"/>
                        <a:t>Onion</a:t>
                      </a:r>
                    </a:p>
                  </a:txBody>
                  <a:tcPr/>
                </a:tc>
                <a:tc>
                  <a:txBody>
                    <a:bodyPr/>
                    <a:lstStyle/>
                    <a:p>
                      <a:endParaRPr lang="en-GB" dirty="0"/>
                    </a:p>
                  </a:txBody>
                  <a:tcPr/>
                </a:tc>
                <a:tc>
                  <a:txBody>
                    <a:bodyPr/>
                    <a:lstStyle/>
                    <a:p>
                      <a:endParaRPr lang="en-GB"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Broccoli</a:t>
                      </a:r>
                    </a:p>
                  </a:txBody>
                  <a:tcPr>
                    <a:lnB w="12700" cap="flat" cmpd="sng" algn="ctr">
                      <a:solidFill>
                        <a:schemeClr val="tx1"/>
                      </a:solidFill>
                      <a:prstDash val="solid"/>
                      <a:round/>
                      <a:headEnd type="none" w="med" len="med"/>
                      <a:tailEnd type="none" w="med" len="med"/>
                    </a:lnB>
                  </a:tcPr>
                </a:tc>
                <a:tc>
                  <a:txBody>
                    <a:bodyPr/>
                    <a:lstStyle/>
                    <a:p>
                      <a:endParaRPr lang="en-GB"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20768013"/>
                  </a:ext>
                </a:extLst>
              </a:tr>
            </a:tbl>
          </a:graphicData>
        </a:graphic>
      </p:graphicFrame>
      <p:sp>
        <p:nvSpPr>
          <p:cNvPr id="7" name="TextBox 6">
            <a:extLst>
              <a:ext uri="{FF2B5EF4-FFF2-40B4-BE49-F238E27FC236}">
                <a16:creationId xmlns="" xmlns:a16="http://schemas.microsoft.com/office/drawing/2014/main" id="{D0D76552-8F7E-4840-8213-B78B9439EA6A}"/>
              </a:ext>
            </a:extLst>
          </p:cNvPr>
          <p:cNvSpPr txBox="1"/>
          <p:nvPr/>
        </p:nvSpPr>
        <p:spPr>
          <a:xfrm>
            <a:off x="8689404" y="1037439"/>
            <a:ext cx="1380539" cy="369332"/>
          </a:xfrm>
          <a:prstGeom prst="rect">
            <a:avLst/>
          </a:prstGeom>
          <a:noFill/>
        </p:spPr>
        <p:txBody>
          <a:bodyPr wrap="square" rtlCol="0">
            <a:spAutoFit/>
          </a:bodyPr>
          <a:lstStyle/>
          <a:p>
            <a:r>
              <a:rPr lang="en-GB" dirty="0"/>
              <a:t>Activity 2</a:t>
            </a:r>
          </a:p>
        </p:txBody>
      </p:sp>
      <p:pic>
        <p:nvPicPr>
          <p:cNvPr id="9" name="Picture 8">
            <a:extLst>
              <a:ext uri="{FF2B5EF4-FFF2-40B4-BE49-F238E27FC236}">
                <a16:creationId xmlns="" xmlns:a16="http://schemas.microsoft.com/office/drawing/2014/main" id="{5FD77C04-3B3A-4CE1-B028-5BC35E72EB86}"/>
              </a:ext>
            </a:extLst>
          </p:cNvPr>
          <p:cNvPicPr>
            <a:picLocks noChangeAspect="1"/>
          </p:cNvPicPr>
          <p:nvPr/>
        </p:nvPicPr>
        <p:blipFill>
          <a:blip r:embed="rId3"/>
          <a:stretch>
            <a:fillRect/>
          </a:stretch>
        </p:blipFill>
        <p:spPr>
          <a:xfrm rot="747557">
            <a:off x="7281167" y="3528793"/>
            <a:ext cx="1883414" cy="2737308"/>
          </a:xfrm>
          <a:prstGeom prst="rect">
            <a:avLst/>
          </a:prstGeom>
        </p:spPr>
      </p:pic>
      <p:sp>
        <p:nvSpPr>
          <p:cNvPr id="12" name="Arc 11">
            <a:extLst>
              <a:ext uri="{FF2B5EF4-FFF2-40B4-BE49-F238E27FC236}">
                <a16:creationId xmlns="" xmlns:a16="http://schemas.microsoft.com/office/drawing/2014/main" id="{72844824-EC20-4E6D-BFD0-8CE3369F76D6}"/>
              </a:ext>
            </a:extLst>
          </p:cNvPr>
          <p:cNvSpPr/>
          <p:nvPr/>
        </p:nvSpPr>
        <p:spPr>
          <a:xfrm rot="9394768">
            <a:off x="4528427" y="2160554"/>
            <a:ext cx="4939043" cy="2930068"/>
          </a:xfrm>
          <a:prstGeom prst="arc">
            <a:avLst>
              <a:gd name="adj1" fmla="val 15809910"/>
              <a:gd name="adj2" fmla="val 197751"/>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a:extLst>
              <a:ext uri="{FF2B5EF4-FFF2-40B4-BE49-F238E27FC236}">
                <a16:creationId xmlns="" xmlns:a16="http://schemas.microsoft.com/office/drawing/2014/main" id="{E76D0F3C-3C92-4D87-9AD4-DE07C4D70F19}"/>
              </a:ext>
            </a:extLst>
          </p:cNvPr>
          <p:cNvSpPr txBox="1"/>
          <p:nvPr/>
        </p:nvSpPr>
        <p:spPr>
          <a:xfrm>
            <a:off x="9427937" y="4423651"/>
            <a:ext cx="2181941" cy="1815882"/>
          </a:xfrm>
          <a:prstGeom prst="rect">
            <a:avLst/>
          </a:prstGeom>
          <a:noFill/>
        </p:spPr>
        <p:txBody>
          <a:bodyPr wrap="square" rtlCol="0">
            <a:spAutoFit/>
          </a:bodyPr>
          <a:lstStyle/>
          <a:p>
            <a:r>
              <a:rPr lang="en-GB" sz="1400" dirty="0" smtClean="0"/>
              <a:t>*Note</a:t>
            </a:r>
            <a:r>
              <a:rPr lang="en-GB" sz="1400" dirty="0"/>
              <a:t>:</a:t>
            </a:r>
            <a:r>
              <a:rPr lang="en-GB" sz="1400" dirty="0" smtClean="0"/>
              <a:t> </a:t>
            </a:r>
          </a:p>
          <a:p>
            <a:pPr algn="r"/>
            <a:r>
              <a:rPr lang="en-GB" sz="1400" dirty="0" smtClean="0"/>
              <a:t>50 </a:t>
            </a:r>
            <a:r>
              <a:rPr lang="en-GB" sz="1400" dirty="0"/>
              <a:t>miles </a:t>
            </a:r>
            <a:r>
              <a:rPr lang="en-GB" sz="1400" dirty="0" smtClean="0"/>
              <a:t>is </a:t>
            </a:r>
            <a:r>
              <a:rPr lang="en-GB" sz="1400" dirty="0"/>
              <a:t>allocated to produce </a:t>
            </a:r>
            <a:r>
              <a:rPr lang="en-GB" sz="1400" dirty="0" smtClean="0"/>
              <a:t>from </a:t>
            </a:r>
            <a:r>
              <a:rPr lang="en-GB" sz="1400" dirty="0"/>
              <a:t>Norfolk to </a:t>
            </a:r>
            <a:r>
              <a:rPr lang="en-GB" sz="1400" dirty="0" smtClean="0"/>
              <a:t>cover the </a:t>
            </a:r>
            <a:r>
              <a:rPr lang="en-GB" sz="1400" dirty="0"/>
              <a:t>miles taken to transport the ingredient from </a:t>
            </a:r>
            <a:r>
              <a:rPr lang="en-GB" sz="1400" dirty="0" smtClean="0"/>
              <a:t>the </a:t>
            </a:r>
            <a:r>
              <a:rPr lang="en-GB" sz="1400" dirty="0"/>
              <a:t>producer to the supermarket</a:t>
            </a:r>
          </a:p>
        </p:txBody>
      </p:sp>
    </p:spTree>
    <p:extLst>
      <p:ext uri="{BB962C8B-B14F-4D97-AF65-F5344CB8AC3E}">
        <p14:creationId xmlns:p14="http://schemas.microsoft.com/office/powerpoint/2010/main" val="1484781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A6FC77-6BA6-4CAA-BF1A-5E130220BD31}"/>
              </a:ext>
            </a:extLst>
          </p:cNvPr>
          <p:cNvSpPr>
            <a:spLocks noGrp="1"/>
          </p:cNvSpPr>
          <p:nvPr>
            <p:ph type="title"/>
          </p:nvPr>
        </p:nvSpPr>
        <p:spPr>
          <a:xfrm>
            <a:off x="2701636" y="2457539"/>
            <a:ext cx="6788727" cy="1371600"/>
          </a:xfrm>
        </p:spPr>
        <p:txBody>
          <a:bodyPr/>
          <a:lstStyle/>
          <a:p>
            <a:r>
              <a:rPr lang="en-GB" dirty="0"/>
              <a:t>Please complete activity 2</a:t>
            </a:r>
          </a:p>
        </p:txBody>
      </p:sp>
      <p:sp>
        <p:nvSpPr>
          <p:cNvPr id="4" name="TextBox 3">
            <a:extLst>
              <a:ext uri="{FF2B5EF4-FFF2-40B4-BE49-F238E27FC236}">
                <a16:creationId xmlns="" xmlns:a16="http://schemas.microsoft.com/office/drawing/2014/main" id="{9D2D73FA-5416-45B2-BB6A-83BFE2CD1ABE}"/>
              </a:ext>
            </a:extLst>
          </p:cNvPr>
          <p:cNvSpPr txBox="1"/>
          <p:nvPr/>
        </p:nvSpPr>
        <p:spPr>
          <a:xfrm>
            <a:off x="2426192" y="3829139"/>
            <a:ext cx="7132016" cy="646331"/>
          </a:xfrm>
          <a:prstGeom prst="rect">
            <a:avLst/>
          </a:prstGeom>
          <a:noFill/>
        </p:spPr>
        <p:txBody>
          <a:bodyPr wrap="square" rtlCol="0">
            <a:spAutoFit/>
          </a:bodyPr>
          <a:lstStyle/>
          <a:p>
            <a:pPr algn="ctr"/>
            <a:r>
              <a:rPr lang="en-GB" dirty="0" smtClean="0"/>
              <a:t>Use the </a:t>
            </a:r>
            <a:r>
              <a:rPr lang="en-GB" dirty="0"/>
              <a:t>ingredient </a:t>
            </a:r>
            <a:r>
              <a:rPr lang="en-GB" dirty="0" smtClean="0"/>
              <a:t>cards and make a note of any ingredients you choose that are in a </a:t>
            </a:r>
            <a:r>
              <a:rPr lang="en-GB" b="1" dirty="0" smtClean="0">
                <a:solidFill>
                  <a:srgbClr val="FF0000"/>
                </a:solidFill>
              </a:rPr>
              <a:t>red font!</a:t>
            </a:r>
            <a:endParaRPr lang="en-GB" b="1" dirty="0">
              <a:solidFill>
                <a:srgbClr val="FF0000"/>
              </a:solidFill>
            </a:endParaRPr>
          </a:p>
        </p:txBody>
      </p:sp>
    </p:spTree>
    <p:extLst>
      <p:ext uri="{BB962C8B-B14F-4D97-AF65-F5344CB8AC3E}">
        <p14:creationId xmlns:p14="http://schemas.microsoft.com/office/powerpoint/2010/main" val="3596733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3F15A5-9FD6-498E-8381-676E5D6A421F}"/>
              </a:ext>
            </a:extLst>
          </p:cNvPr>
          <p:cNvSpPr>
            <a:spLocks noGrp="1"/>
          </p:cNvSpPr>
          <p:nvPr>
            <p:ph type="title"/>
          </p:nvPr>
        </p:nvSpPr>
        <p:spPr>
          <a:xfrm>
            <a:off x="985384" y="251870"/>
            <a:ext cx="10058400" cy="1371600"/>
          </a:xfrm>
        </p:spPr>
        <p:txBody>
          <a:bodyPr/>
          <a:lstStyle/>
          <a:p>
            <a:r>
              <a:rPr lang="en-GB" dirty="0"/>
              <a:t>Activity 2 Answers.</a:t>
            </a:r>
          </a:p>
        </p:txBody>
      </p:sp>
      <p:sp>
        <p:nvSpPr>
          <p:cNvPr id="3" name="Content Placeholder 2">
            <a:extLst>
              <a:ext uri="{FF2B5EF4-FFF2-40B4-BE49-F238E27FC236}">
                <a16:creationId xmlns="" xmlns:a16="http://schemas.microsoft.com/office/drawing/2014/main" id="{A09E8B7D-7CB0-4F1D-B178-27560446407A}"/>
              </a:ext>
            </a:extLst>
          </p:cNvPr>
          <p:cNvSpPr>
            <a:spLocks noGrp="1"/>
          </p:cNvSpPr>
          <p:nvPr>
            <p:ph idx="1"/>
          </p:nvPr>
        </p:nvSpPr>
        <p:spPr>
          <a:xfrm>
            <a:off x="1066800" y="1294200"/>
            <a:ext cx="10058400" cy="593427"/>
          </a:xfrm>
        </p:spPr>
        <p:txBody>
          <a:bodyPr/>
          <a:lstStyle/>
          <a:p>
            <a:pPr marL="0" indent="0">
              <a:buNone/>
            </a:pPr>
            <a:r>
              <a:rPr lang="en-GB" dirty="0"/>
              <a:t>- </a:t>
            </a:r>
            <a:r>
              <a:rPr lang="en-GB" sz="1800" dirty="0"/>
              <a:t>Buying locally</a:t>
            </a:r>
            <a:endParaRPr lang="en-GB" dirty="0"/>
          </a:p>
        </p:txBody>
      </p:sp>
      <p:sp>
        <p:nvSpPr>
          <p:cNvPr id="6" name="TextBox 5">
            <a:extLst>
              <a:ext uri="{FF2B5EF4-FFF2-40B4-BE49-F238E27FC236}">
                <a16:creationId xmlns="" xmlns:a16="http://schemas.microsoft.com/office/drawing/2014/main" id="{A27A7864-BF9E-42B6-A418-2F7F92B0EB17}"/>
              </a:ext>
            </a:extLst>
          </p:cNvPr>
          <p:cNvSpPr txBox="1"/>
          <p:nvPr/>
        </p:nvSpPr>
        <p:spPr>
          <a:xfrm>
            <a:off x="1066800" y="2120306"/>
            <a:ext cx="2077373" cy="369332"/>
          </a:xfrm>
          <a:prstGeom prst="rect">
            <a:avLst/>
          </a:prstGeom>
          <a:noFill/>
        </p:spPr>
        <p:txBody>
          <a:bodyPr wrap="square" rtlCol="0">
            <a:spAutoFit/>
          </a:bodyPr>
          <a:lstStyle/>
          <a:p>
            <a:r>
              <a:rPr lang="en-GB" b="1" dirty="0">
                <a:solidFill>
                  <a:srgbClr val="57903F"/>
                </a:solidFill>
              </a:rPr>
              <a:t>Roast Dinner</a:t>
            </a:r>
          </a:p>
        </p:txBody>
      </p:sp>
      <p:sp>
        <p:nvSpPr>
          <p:cNvPr id="7" name="TextBox 6">
            <a:extLst>
              <a:ext uri="{FF2B5EF4-FFF2-40B4-BE49-F238E27FC236}">
                <a16:creationId xmlns="" xmlns:a16="http://schemas.microsoft.com/office/drawing/2014/main" id="{1B34C8E9-6006-4C4D-B179-43E2D59D5172}"/>
              </a:ext>
            </a:extLst>
          </p:cNvPr>
          <p:cNvSpPr txBox="1"/>
          <p:nvPr/>
        </p:nvSpPr>
        <p:spPr>
          <a:xfrm>
            <a:off x="5589689" y="2104026"/>
            <a:ext cx="2077373" cy="369332"/>
          </a:xfrm>
          <a:prstGeom prst="rect">
            <a:avLst/>
          </a:prstGeom>
          <a:noFill/>
        </p:spPr>
        <p:txBody>
          <a:bodyPr wrap="square" rtlCol="0">
            <a:spAutoFit/>
          </a:bodyPr>
          <a:lstStyle/>
          <a:p>
            <a:r>
              <a:rPr lang="en-GB" b="1" dirty="0">
                <a:solidFill>
                  <a:srgbClr val="3488A0"/>
                </a:solidFill>
              </a:rPr>
              <a:t>English Breakfast</a:t>
            </a:r>
          </a:p>
        </p:txBody>
      </p:sp>
      <p:graphicFrame>
        <p:nvGraphicFramePr>
          <p:cNvPr id="8" name="Table 7">
            <a:extLst>
              <a:ext uri="{FF2B5EF4-FFF2-40B4-BE49-F238E27FC236}">
                <a16:creationId xmlns="" xmlns:a16="http://schemas.microsoft.com/office/drawing/2014/main" id="{6443D5F8-4BD0-402B-AE84-C7A21AD667BD}"/>
              </a:ext>
            </a:extLst>
          </p:cNvPr>
          <p:cNvGraphicFramePr>
            <a:graphicFrameLocks noGrp="1"/>
          </p:cNvGraphicFramePr>
          <p:nvPr>
            <p:extLst>
              <p:ext uri="{D42A27DB-BD31-4B8C-83A1-F6EECF244321}">
                <p14:modId xmlns:p14="http://schemas.microsoft.com/office/powerpoint/2010/main" val="3415600638"/>
              </p:ext>
            </p:extLst>
          </p:nvPr>
        </p:nvGraphicFramePr>
        <p:xfrm>
          <a:off x="1066800" y="2548351"/>
          <a:ext cx="4182189" cy="2529840"/>
        </p:xfrm>
        <a:graphic>
          <a:graphicData uri="http://schemas.openxmlformats.org/drawingml/2006/table">
            <a:tbl>
              <a:tblPr firstRow="1" bandRow="1">
                <a:tableStyleId>{5940675A-B579-460E-94D1-54222C63F5DA}</a:tableStyleId>
              </a:tblPr>
              <a:tblGrid>
                <a:gridCol w="1394063">
                  <a:extLst>
                    <a:ext uri="{9D8B030D-6E8A-4147-A177-3AD203B41FA5}">
                      <a16:colId xmlns="" xmlns:a16="http://schemas.microsoft.com/office/drawing/2014/main" val="2825265063"/>
                    </a:ext>
                  </a:extLst>
                </a:gridCol>
                <a:gridCol w="1394063">
                  <a:extLst>
                    <a:ext uri="{9D8B030D-6E8A-4147-A177-3AD203B41FA5}">
                      <a16:colId xmlns="" xmlns:a16="http://schemas.microsoft.com/office/drawing/2014/main" val="3620173323"/>
                    </a:ext>
                  </a:extLst>
                </a:gridCol>
                <a:gridCol w="1394063">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Beef</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590394365"/>
                  </a:ext>
                </a:extLst>
              </a:tr>
              <a:tr h="249252">
                <a:tc>
                  <a:txBody>
                    <a:bodyPr/>
                    <a:lstStyle/>
                    <a:p>
                      <a:r>
                        <a:rPr lang="en-GB" sz="1400" dirty="0"/>
                        <a:t>Potato</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2932992310"/>
                  </a:ext>
                </a:extLst>
              </a:tr>
              <a:tr h="249252">
                <a:tc>
                  <a:txBody>
                    <a:bodyPr/>
                    <a:lstStyle/>
                    <a:p>
                      <a:r>
                        <a:rPr lang="en-GB" sz="1400" dirty="0"/>
                        <a:t>Carrot</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1509531450"/>
                  </a:ext>
                </a:extLst>
              </a:tr>
              <a:tr h="249252">
                <a:tc>
                  <a:txBody>
                    <a:bodyPr/>
                    <a:lstStyle/>
                    <a:p>
                      <a:r>
                        <a:rPr lang="en-GB" sz="1400" dirty="0"/>
                        <a:t>Onion</a:t>
                      </a:r>
                    </a:p>
                  </a:txBody>
                  <a:tcPr/>
                </a:tc>
                <a:tc>
                  <a:txBody>
                    <a:bodyPr/>
                    <a:lstStyle/>
                    <a:p>
                      <a:r>
                        <a:rPr lang="en-GB" dirty="0"/>
                        <a:t>Norfolk</a:t>
                      </a:r>
                    </a:p>
                  </a:txBody>
                  <a:tcPr/>
                </a:tc>
                <a:tc>
                  <a:txBody>
                    <a:bodyPr/>
                    <a:lstStyle/>
                    <a:p>
                      <a:r>
                        <a:rPr lang="en-GB" dirty="0"/>
                        <a:t>50</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Broccoli</a:t>
                      </a:r>
                    </a:p>
                  </a:txBody>
                  <a:tcPr>
                    <a:lnB w="12700" cap="flat" cmpd="sng" algn="ctr">
                      <a:solidFill>
                        <a:schemeClr val="tx1"/>
                      </a:solidFill>
                      <a:prstDash val="solid"/>
                      <a:round/>
                      <a:headEnd type="none" w="med" len="med"/>
                      <a:tailEnd type="none" w="med" len="med"/>
                    </a:lnB>
                  </a:tcPr>
                </a:tc>
                <a:tc>
                  <a:txBody>
                    <a:bodyPr/>
                    <a:lstStyle/>
                    <a:p>
                      <a:r>
                        <a:rPr lang="en-GB" dirty="0"/>
                        <a:t>Norfolk</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250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20768013"/>
                  </a:ext>
                </a:extLst>
              </a:tr>
            </a:tbl>
          </a:graphicData>
        </a:graphic>
      </p:graphicFrame>
      <p:graphicFrame>
        <p:nvGraphicFramePr>
          <p:cNvPr id="9" name="Table 8">
            <a:extLst>
              <a:ext uri="{FF2B5EF4-FFF2-40B4-BE49-F238E27FC236}">
                <a16:creationId xmlns="" xmlns:a16="http://schemas.microsoft.com/office/drawing/2014/main" id="{680BA5D8-2C35-4938-8538-C6E20840526B}"/>
              </a:ext>
            </a:extLst>
          </p:cNvPr>
          <p:cNvGraphicFramePr>
            <a:graphicFrameLocks noGrp="1"/>
          </p:cNvGraphicFramePr>
          <p:nvPr>
            <p:extLst>
              <p:ext uri="{D42A27DB-BD31-4B8C-83A1-F6EECF244321}">
                <p14:modId xmlns:p14="http://schemas.microsoft.com/office/powerpoint/2010/main" val="1870656225"/>
              </p:ext>
            </p:extLst>
          </p:nvPr>
        </p:nvGraphicFramePr>
        <p:xfrm>
          <a:off x="5679642" y="2564631"/>
          <a:ext cx="5568201" cy="2529840"/>
        </p:xfrm>
        <a:graphic>
          <a:graphicData uri="http://schemas.openxmlformats.org/drawingml/2006/table">
            <a:tbl>
              <a:tblPr firstRow="1" bandRow="1">
                <a:tableStyleId>{5940675A-B579-460E-94D1-54222C63F5DA}</a:tableStyleId>
              </a:tblPr>
              <a:tblGrid>
                <a:gridCol w="1856067">
                  <a:extLst>
                    <a:ext uri="{9D8B030D-6E8A-4147-A177-3AD203B41FA5}">
                      <a16:colId xmlns="" xmlns:a16="http://schemas.microsoft.com/office/drawing/2014/main" val="2825265063"/>
                    </a:ext>
                  </a:extLst>
                </a:gridCol>
                <a:gridCol w="1856067">
                  <a:extLst>
                    <a:ext uri="{9D8B030D-6E8A-4147-A177-3AD203B41FA5}">
                      <a16:colId xmlns="" xmlns:a16="http://schemas.microsoft.com/office/drawing/2014/main" val="3620173323"/>
                    </a:ext>
                  </a:extLst>
                </a:gridCol>
                <a:gridCol w="1856067">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Eggs (free range)</a:t>
                      </a:r>
                    </a:p>
                  </a:txBody>
                  <a:tcPr/>
                </a:tc>
                <a:tc>
                  <a:txBody>
                    <a:bodyPr/>
                    <a:lstStyle/>
                    <a:p>
                      <a:r>
                        <a:rPr lang="en-GB" dirty="0"/>
                        <a:t>Norfolk</a:t>
                      </a:r>
                    </a:p>
                  </a:txBody>
                  <a:tcPr/>
                </a:tc>
                <a:tc>
                  <a:txBody>
                    <a:bodyPr/>
                    <a:lstStyle/>
                    <a:p>
                      <a:r>
                        <a:rPr lang="en-GB" dirty="0"/>
                        <a:t>50</a:t>
                      </a:r>
                    </a:p>
                  </a:txBody>
                  <a:tcPr/>
                </a:tc>
                <a:extLst>
                  <a:ext uri="{0D108BD9-81ED-4DB2-BD59-A6C34878D82A}">
                    <a16:rowId xmlns="" xmlns:a16="http://schemas.microsoft.com/office/drawing/2014/main" val="590394365"/>
                  </a:ext>
                </a:extLst>
              </a:tr>
              <a:tr h="249252">
                <a:tc>
                  <a:txBody>
                    <a:bodyPr/>
                    <a:lstStyle/>
                    <a:p>
                      <a:r>
                        <a:rPr lang="en-GB" sz="1400" dirty="0"/>
                        <a:t>Tomato</a:t>
                      </a:r>
                    </a:p>
                  </a:txBody>
                  <a:tcPr/>
                </a:tc>
                <a:tc>
                  <a:txBody>
                    <a:bodyPr/>
                    <a:lstStyle/>
                    <a:p>
                      <a:r>
                        <a:rPr lang="en-GB" dirty="0"/>
                        <a:t>Spain</a:t>
                      </a:r>
                    </a:p>
                  </a:txBody>
                  <a:tcPr/>
                </a:tc>
                <a:tc>
                  <a:txBody>
                    <a:bodyPr/>
                    <a:lstStyle/>
                    <a:p>
                      <a:r>
                        <a:rPr lang="en-GB" dirty="0"/>
                        <a:t>870</a:t>
                      </a:r>
                    </a:p>
                  </a:txBody>
                  <a:tcPr/>
                </a:tc>
                <a:extLst>
                  <a:ext uri="{0D108BD9-81ED-4DB2-BD59-A6C34878D82A}">
                    <a16:rowId xmlns="" xmlns:a16="http://schemas.microsoft.com/office/drawing/2014/main" val="2932992310"/>
                  </a:ext>
                </a:extLst>
              </a:tr>
              <a:tr h="249252">
                <a:tc>
                  <a:txBody>
                    <a:bodyPr/>
                    <a:lstStyle/>
                    <a:p>
                      <a:r>
                        <a:rPr lang="en-GB" sz="1400" dirty="0"/>
                        <a:t>Baked Beans</a:t>
                      </a:r>
                    </a:p>
                  </a:txBody>
                  <a:tcPr/>
                </a:tc>
                <a:tc>
                  <a:txBody>
                    <a:bodyPr/>
                    <a:lstStyle/>
                    <a:p>
                      <a:r>
                        <a:rPr lang="en-GB" dirty="0"/>
                        <a:t>Michigan, USA</a:t>
                      </a:r>
                    </a:p>
                  </a:txBody>
                  <a:tcPr/>
                </a:tc>
                <a:tc>
                  <a:txBody>
                    <a:bodyPr/>
                    <a:lstStyle/>
                    <a:p>
                      <a:r>
                        <a:rPr lang="en-GB" dirty="0"/>
                        <a:t>3700</a:t>
                      </a:r>
                    </a:p>
                  </a:txBody>
                  <a:tcPr/>
                </a:tc>
                <a:extLst>
                  <a:ext uri="{0D108BD9-81ED-4DB2-BD59-A6C34878D82A}">
                    <a16:rowId xmlns="" xmlns:a16="http://schemas.microsoft.com/office/drawing/2014/main" val="1509531450"/>
                  </a:ext>
                </a:extLst>
              </a:tr>
              <a:tr h="249252">
                <a:tc>
                  <a:txBody>
                    <a:bodyPr/>
                    <a:lstStyle/>
                    <a:p>
                      <a:r>
                        <a:rPr lang="en-GB" sz="1400" dirty="0"/>
                        <a:t>Bacon</a:t>
                      </a:r>
                    </a:p>
                  </a:txBody>
                  <a:tcPr/>
                </a:tc>
                <a:tc>
                  <a:txBody>
                    <a:bodyPr/>
                    <a:lstStyle/>
                    <a:p>
                      <a:r>
                        <a:rPr lang="en-GB" dirty="0"/>
                        <a:t>Norfolk</a:t>
                      </a:r>
                    </a:p>
                  </a:txBody>
                  <a:tcPr/>
                </a:tc>
                <a:tc>
                  <a:txBody>
                    <a:bodyPr/>
                    <a:lstStyle/>
                    <a:p>
                      <a:r>
                        <a:rPr lang="en-GB" dirty="0"/>
                        <a:t>50</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Button mushrooms</a:t>
                      </a:r>
                    </a:p>
                  </a:txBody>
                  <a:tcPr>
                    <a:lnB w="12700" cap="flat" cmpd="sng" algn="ctr">
                      <a:solidFill>
                        <a:schemeClr val="tx1"/>
                      </a:solidFill>
                      <a:prstDash val="solid"/>
                      <a:round/>
                      <a:headEnd type="none" w="med" len="med"/>
                      <a:tailEnd type="none" w="med" len="med"/>
                    </a:lnB>
                  </a:tcPr>
                </a:tc>
                <a:tc>
                  <a:txBody>
                    <a:bodyPr/>
                    <a:lstStyle/>
                    <a:p>
                      <a:r>
                        <a:rPr lang="en-GB" dirty="0"/>
                        <a:t>Netherlands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4820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6672989"/>
                  </a:ext>
                </a:extLst>
              </a:tr>
            </a:tbl>
          </a:graphicData>
        </a:graphic>
      </p:graphicFrame>
      <p:sp>
        <p:nvSpPr>
          <p:cNvPr id="5" name="TextBox 4">
            <a:extLst>
              <a:ext uri="{FF2B5EF4-FFF2-40B4-BE49-F238E27FC236}">
                <a16:creationId xmlns="" xmlns:a16="http://schemas.microsoft.com/office/drawing/2014/main" id="{26389C15-1B03-4A10-BCD2-9D566DF78DAB}"/>
              </a:ext>
            </a:extLst>
          </p:cNvPr>
          <p:cNvSpPr txBox="1"/>
          <p:nvPr/>
        </p:nvSpPr>
        <p:spPr>
          <a:xfrm>
            <a:off x="1139821" y="5341946"/>
            <a:ext cx="10551473" cy="1077218"/>
          </a:xfrm>
          <a:prstGeom prst="rect">
            <a:avLst/>
          </a:prstGeom>
          <a:noFill/>
        </p:spPr>
        <p:txBody>
          <a:bodyPr wrap="square" rtlCol="0">
            <a:spAutoFit/>
          </a:bodyPr>
          <a:lstStyle/>
          <a:p>
            <a:r>
              <a:rPr lang="en-GB" sz="1600" dirty="0">
                <a:solidFill>
                  <a:srgbClr val="FF0000"/>
                </a:solidFill>
              </a:rPr>
              <a:t>Red </a:t>
            </a:r>
            <a:r>
              <a:rPr lang="en-GB" sz="1600" dirty="0" smtClean="0">
                <a:solidFill>
                  <a:srgbClr val="FF0000"/>
                </a:solidFill>
              </a:rPr>
              <a:t>font ingredients</a:t>
            </a:r>
            <a:r>
              <a:rPr lang="en-GB" sz="1600" dirty="0"/>
              <a:t>. These ingredients were not available at the supermarket </a:t>
            </a:r>
            <a:r>
              <a:rPr lang="en-GB" sz="1600" dirty="0" smtClean="0"/>
              <a:t>where our data was collected </a:t>
            </a:r>
            <a:r>
              <a:rPr lang="en-GB" sz="1600" dirty="0"/>
              <a:t>but </a:t>
            </a:r>
            <a:r>
              <a:rPr lang="en-GB" sz="1600" dirty="0" smtClean="0"/>
              <a:t>they can be produced locally and </a:t>
            </a:r>
            <a:r>
              <a:rPr lang="en-GB" sz="1600" dirty="0"/>
              <a:t>bought if you travel to an alternative local supermarket. Would you travel to an alternative supermarket to buy more locally grown produce, or would you buy less locally produced ingredients from your regular supermarket? </a:t>
            </a:r>
          </a:p>
        </p:txBody>
      </p:sp>
      <p:sp>
        <p:nvSpPr>
          <p:cNvPr id="10" name="TextBox 9"/>
          <p:cNvSpPr txBox="1"/>
          <p:nvPr/>
        </p:nvSpPr>
        <p:spPr>
          <a:xfrm>
            <a:off x="602475" y="5339881"/>
            <a:ext cx="716458" cy="923330"/>
          </a:xfrm>
          <a:prstGeom prst="rect">
            <a:avLst/>
          </a:prstGeom>
          <a:noFill/>
        </p:spPr>
        <p:txBody>
          <a:bodyPr wrap="square" rtlCol="0">
            <a:spAutoFit/>
          </a:bodyPr>
          <a:lstStyle/>
          <a:p>
            <a:r>
              <a:rPr lang="en-US" sz="5400" b="1" dirty="0" smtClean="0">
                <a:solidFill>
                  <a:srgbClr val="FF0000"/>
                </a:solidFill>
              </a:rPr>
              <a:t>?</a:t>
            </a:r>
            <a:endParaRPr lang="en-US" sz="5400" b="1" dirty="0">
              <a:solidFill>
                <a:srgbClr val="FF0000"/>
              </a:solidFill>
            </a:endParaRPr>
          </a:p>
        </p:txBody>
      </p:sp>
    </p:spTree>
    <p:extLst>
      <p:ext uri="{BB962C8B-B14F-4D97-AF65-F5344CB8AC3E}">
        <p14:creationId xmlns:p14="http://schemas.microsoft.com/office/powerpoint/2010/main" val="13289466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A4CBF3-9634-4B7A-9DC3-0922101600DB}"/>
              </a:ext>
            </a:extLst>
          </p:cNvPr>
          <p:cNvSpPr>
            <a:spLocks noGrp="1"/>
          </p:cNvSpPr>
          <p:nvPr>
            <p:ph type="title"/>
          </p:nvPr>
        </p:nvSpPr>
        <p:spPr/>
        <p:txBody>
          <a:bodyPr/>
          <a:lstStyle/>
          <a:p>
            <a:r>
              <a:rPr lang="en-GB" dirty="0"/>
              <a:t>Buying Locally</a:t>
            </a:r>
          </a:p>
        </p:txBody>
      </p:sp>
      <p:sp>
        <p:nvSpPr>
          <p:cNvPr id="4" name="TextBox 3">
            <a:extLst>
              <a:ext uri="{FF2B5EF4-FFF2-40B4-BE49-F238E27FC236}">
                <a16:creationId xmlns="" xmlns:a16="http://schemas.microsoft.com/office/drawing/2014/main" id="{E7CB46CC-E26C-4F95-AC9B-A87FF55B0A01}"/>
              </a:ext>
            </a:extLst>
          </p:cNvPr>
          <p:cNvSpPr txBox="1"/>
          <p:nvPr/>
        </p:nvSpPr>
        <p:spPr>
          <a:xfrm>
            <a:off x="1206758" y="2427905"/>
            <a:ext cx="2077373" cy="369332"/>
          </a:xfrm>
          <a:prstGeom prst="rect">
            <a:avLst/>
          </a:prstGeom>
          <a:noFill/>
        </p:spPr>
        <p:txBody>
          <a:bodyPr wrap="square" rtlCol="0">
            <a:spAutoFit/>
          </a:bodyPr>
          <a:lstStyle/>
          <a:p>
            <a:r>
              <a:rPr lang="en-GB" b="1" dirty="0">
                <a:solidFill>
                  <a:srgbClr val="F8D22F"/>
                </a:solidFill>
              </a:rPr>
              <a:t>Chicken Burrito</a:t>
            </a:r>
          </a:p>
        </p:txBody>
      </p:sp>
      <p:graphicFrame>
        <p:nvGraphicFramePr>
          <p:cNvPr id="5" name="Table 4">
            <a:extLst>
              <a:ext uri="{FF2B5EF4-FFF2-40B4-BE49-F238E27FC236}">
                <a16:creationId xmlns="" xmlns:a16="http://schemas.microsoft.com/office/drawing/2014/main" id="{16B62FD9-028C-4486-AF85-50617E624171}"/>
              </a:ext>
            </a:extLst>
          </p:cNvPr>
          <p:cNvGraphicFramePr>
            <a:graphicFrameLocks noGrp="1"/>
          </p:cNvGraphicFramePr>
          <p:nvPr>
            <p:extLst>
              <p:ext uri="{D42A27DB-BD31-4B8C-83A1-F6EECF244321}">
                <p14:modId xmlns:p14="http://schemas.microsoft.com/office/powerpoint/2010/main" val="2789112538"/>
              </p:ext>
            </p:extLst>
          </p:nvPr>
        </p:nvGraphicFramePr>
        <p:xfrm>
          <a:off x="1206758" y="2932300"/>
          <a:ext cx="6015135" cy="2804160"/>
        </p:xfrm>
        <a:graphic>
          <a:graphicData uri="http://schemas.openxmlformats.org/drawingml/2006/table">
            <a:tbl>
              <a:tblPr firstRow="1" bandRow="1">
                <a:tableStyleId>{5940675A-B579-460E-94D1-54222C63F5DA}</a:tableStyleId>
              </a:tblPr>
              <a:tblGrid>
                <a:gridCol w="2005045">
                  <a:extLst>
                    <a:ext uri="{9D8B030D-6E8A-4147-A177-3AD203B41FA5}">
                      <a16:colId xmlns="" xmlns:a16="http://schemas.microsoft.com/office/drawing/2014/main" val="2825265063"/>
                    </a:ext>
                  </a:extLst>
                </a:gridCol>
                <a:gridCol w="2005045">
                  <a:extLst>
                    <a:ext uri="{9D8B030D-6E8A-4147-A177-3AD203B41FA5}">
                      <a16:colId xmlns="" xmlns:a16="http://schemas.microsoft.com/office/drawing/2014/main" val="3620173323"/>
                    </a:ext>
                  </a:extLst>
                </a:gridCol>
                <a:gridCol w="2005045">
                  <a:extLst>
                    <a:ext uri="{9D8B030D-6E8A-4147-A177-3AD203B41FA5}">
                      <a16:colId xmlns="" xmlns:a16="http://schemas.microsoft.com/office/drawing/2014/main" val="1231330665"/>
                    </a:ext>
                  </a:extLst>
                </a:gridCol>
              </a:tblGrid>
              <a:tr h="228481">
                <a:tc>
                  <a:txBody>
                    <a:bodyPr/>
                    <a:lstStyle/>
                    <a:p>
                      <a:r>
                        <a:rPr lang="en-GB" sz="1600" dirty="0"/>
                        <a:t>Ingredient</a:t>
                      </a:r>
                    </a:p>
                  </a:txBody>
                  <a:tcPr/>
                </a:tc>
                <a:tc>
                  <a:txBody>
                    <a:bodyPr/>
                    <a:lstStyle/>
                    <a:p>
                      <a:r>
                        <a:rPr lang="en-GB" sz="1600" dirty="0"/>
                        <a:t>Origin</a:t>
                      </a:r>
                    </a:p>
                  </a:txBody>
                  <a:tcPr/>
                </a:tc>
                <a:tc>
                  <a:txBody>
                    <a:bodyPr/>
                    <a:lstStyle/>
                    <a:p>
                      <a:r>
                        <a:rPr lang="en-GB" sz="1600" dirty="0"/>
                        <a:t>Miles</a:t>
                      </a:r>
                    </a:p>
                  </a:txBody>
                  <a:tcPr/>
                </a:tc>
                <a:extLst>
                  <a:ext uri="{0D108BD9-81ED-4DB2-BD59-A6C34878D82A}">
                    <a16:rowId xmlns="" xmlns:a16="http://schemas.microsoft.com/office/drawing/2014/main" val="3126005974"/>
                  </a:ext>
                </a:extLst>
              </a:tr>
              <a:tr h="249252">
                <a:tc>
                  <a:txBody>
                    <a:bodyPr/>
                    <a:lstStyle/>
                    <a:p>
                      <a:r>
                        <a:rPr lang="en-GB" sz="1400" dirty="0"/>
                        <a:t>Chicken (free range)</a:t>
                      </a:r>
                    </a:p>
                  </a:txBody>
                  <a:tcPr/>
                </a:tc>
                <a:tc>
                  <a:txBody>
                    <a:bodyPr/>
                    <a:lstStyle/>
                    <a:p>
                      <a:r>
                        <a:rPr lang="en-GB" dirty="0"/>
                        <a:t>Hertfordshire</a:t>
                      </a:r>
                    </a:p>
                  </a:txBody>
                  <a:tcPr/>
                </a:tc>
                <a:tc>
                  <a:txBody>
                    <a:bodyPr/>
                    <a:lstStyle/>
                    <a:p>
                      <a:r>
                        <a:rPr lang="en-GB" dirty="0"/>
                        <a:t>80</a:t>
                      </a:r>
                    </a:p>
                  </a:txBody>
                  <a:tcPr/>
                </a:tc>
                <a:extLst>
                  <a:ext uri="{0D108BD9-81ED-4DB2-BD59-A6C34878D82A}">
                    <a16:rowId xmlns="" xmlns:a16="http://schemas.microsoft.com/office/drawing/2014/main" val="590394365"/>
                  </a:ext>
                </a:extLst>
              </a:tr>
              <a:tr h="249252">
                <a:tc>
                  <a:txBody>
                    <a:bodyPr/>
                    <a:lstStyle/>
                    <a:p>
                      <a:r>
                        <a:rPr lang="en-GB" sz="1400" dirty="0"/>
                        <a:t>Rice</a:t>
                      </a:r>
                    </a:p>
                  </a:txBody>
                  <a:tcPr/>
                </a:tc>
                <a:tc>
                  <a:txBody>
                    <a:bodyPr/>
                    <a:lstStyle/>
                    <a:p>
                      <a:r>
                        <a:rPr lang="en-GB" dirty="0"/>
                        <a:t>India</a:t>
                      </a:r>
                    </a:p>
                  </a:txBody>
                  <a:tcPr/>
                </a:tc>
                <a:tc>
                  <a:txBody>
                    <a:bodyPr/>
                    <a:lstStyle/>
                    <a:p>
                      <a:r>
                        <a:rPr lang="en-GB" dirty="0"/>
                        <a:t>4100</a:t>
                      </a:r>
                    </a:p>
                  </a:txBody>
                  <a:tcPr/>
                </a:tc>
                <a:extLst>
                  <a:ext uri="{0D108BD9-81ED-4DB2-BD59-A6C34878D82A}">
                    <a16:rowId xmlns="" xmlns:a16="http://schemas.microsoft.com/office/drawing/2014/main" val="2932992310"/>
                  </a:ext>
                </a:extLst>
              </a:tr>
              <a:tr h="249252">
                <a:tc>
                  <a:txBody>
                    <a:bodyPr/>
                    <a:lstStyle/>
                    <a:p>
                      <a:r>
                        <a:rPr lang="en-GB" sz="1400" dirty="0"/>
                        <a:t>Avocado</a:t>
                      </a:r>
                    </a:p>
                  </a:txBody>
                  <a:tcPr/>
                </a:tc>
                <a:tc>
                  <a:txBody>
                    <a:bodyPr/>
                    <a:lstStyle/>
                    <a:p>
                      <a:r>
                        <a:rPr lang="en-GB" dirty="0"/>
                        <a:t>Dominican Republic</a:t>
                      </a:r>
                    </a:p>
                  </a:txBody>
                  <a:tcPr/>
                </a:tc>
                <a:tc>
                  <a:txBody>
                    <a:bodyPr/>
                    <a:lstStyle/>
                    <a:p>
                      <a:r>
                        <a:rPr lang="en-GB" dirty="0"/>
                        <a:t>4420</a:t>
                      </a:r>
                    </a:p>
                  </a:txBody>
                  <a:tcPr/>
                </a:tc>
                <a:extLst>
                  <a:ext uri="{0D108BD9-81ED-4DB2-BD59-A6C34878D82A}">
                    <a16:rowId xmlns="" xmlns:a16="http://schemas.microsoft.com/office/drawing/2014/main" val="1509531450"/>
                  </a:ext>
                </a:extLst>
              </a:tr>
              <a:tr h="249252">
                <a:tc>
                  <a:txBody>
                    <a:bodyPr/>
                    <a:lstStyle/>
                    <a:p>
                      <a:r>
                        <a:rPr lang="en-GB" sz="1400" dirty="0"/>
                        <a:t>Lime</a:t>
                      </a:r>
                    </a:p>
                  </a:txBody>
                  <a:tcPr/>
                </a:tc>
                <a:tc>
                  <a:txBody>
                    <a:bodyPr/>
                    <a:lstStyle/>
                    <a:p>
                      <a:r>
                        <a:rPr lang="en-GB" dirty="0"/>
                        <a:t>Spain</a:t>
                      </a:r>
                    </a:p>
                  </a:txBody>
                  <a:tcPr/>
                </a:tc>
                <a:tc>
                  <a:txBody>
                    <a:bodyPr/>
                    <a:lstStyle/>
                    <a:p>
                      <a:r>
                        <a:rPr lang="en-GB" dirty="0"/>
                        <a:t>870</a:t>
                      </a:r>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101657393"/>
                  </a:ext>
                </a:extLst>
              </a:tr>
              <a:tr h="249252">
                <a:tc>
                  <a:txBody>
                    <a:bodyPr/>
                    <a:lstStyle/>
                    <a:p>
                      <a:r>
                        <a:rPr lang="en-GB" sz="1400" dirty="0"/>
                        <a:t>Peppers</a:t>
                      </a:r>
                    </a:p>
                  </a:txBody>
                  <a:tcPr>
                    <a:lnB w="12700" cap="flat" cmpd="sng" algn="ctr">
                      <a:solidFill>
                        <a:schemeClr val="tx1"/>
                      </a:solidFill>
                      <a:prstDash val="solid"/>
                      <a:round/>
                      <a:headEnd type="none" w="med" len="med"/>
                      <a:tailEnd type="none" w="med" len="med"/>
                    </a:lnB>
                  </a:tcPr>
                </a:tc>
                <a:tc>
                  <a:txBody>
                    <a:bodyPr/>
                    <a:lstStyle/>
                    <a:p>
                      <a:r>
                        <a:rPr lang="en-GB" dirty="0"/>
                        <a:t>Netherlands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443459347"/>
                  </a:ext>
                </a:extLst>
              </a:tr>
              <a:tr h="249252">
                <a:tc>
                  <a:txBody>
                    <a:bodyPr/>
                    <a:lstStyle/>
                    <a:p>
                      <a:endParaRPr lang="en-GB" sz="1400" dirty="0"/>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Total</a:t>
                      </a: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dirty="0"/>
                        <a:t>9,620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2420768013"/>
                  </a:ext>
                </a:extLst>
              </a:tr>
            </a:tbl>
          </a:graphicData>
        </a:graphic>
      </p:graphicFrame>
      <p:sp>
        <p:nvSpPr>
          <p:cNvPr id="6" name="TextBox 5">
            <a:extLst>
              <a:ext uri="{FF2B5EF4-FFF2-40B4-BE49-F238E27FC236}">
                <a16:creationId xmlns="" xmlns:a16="http://schemas.microsoft.com/office/drawing/2014/main" id="{50110AB4-AA85-4E20-85DC-6410F81B9F1D}"/>
              </a:ext>
            </a:extLst>
          </p:cNvPr>
          <p:cNvSpPr txBox="1"/>
          <p:nvPr/>
        </p:nvSpPr>
        <p:spPr>
          <a:xfrm>
            <a:off x="7875037" y="2612571"/>
            <a:ext cx="3069771" cy="369332"/>
          </a:xfrm>
          <a:prstGeom prst="rect">
            <a:avLst/>
          </a:prstGeom>
          <a:noFill/>
        </p:spPr>
        <p:txBody>
          <a:bodyPr wrap="square" rtlCol="0">
            <a:spAutoFit/>
          </a:bodyPr>
          <a:lstStyle/>
          <a:p>
            <a:r>
              <a:rPr lang="en-GB" dirty="0"/>
              <a:t>- minus</a:t>
            </a:r>
          </a:p>
        </p:txBody>
      </p:sp>
      <p:sp>
        <p:nvSpPr>
          <p:cNvPr id="7" name="TextBox 6">
            <a:extLst>
              <a:ext uri="{FF2B5EF4-FFF2-40B4-BE49-F238E27FC236}">
                <a16:creationId xmlns="" xmlns:a16="http://schemas.microsoft.com/office/drawing/2014/main" id="{8382A757-857F-49F4-BD3F-A92C529DDC0E}"/>
              </a:ext>
            </a:extLst>
          </p:cNvPr>
          <p:cNvSpPr txBox="1"/>
          <p:nvPr/>
        </p:nvSpPr>
        <p:spPr>
          <a:xfrm>
            <a:off x="7900852" y="4403710"/>
            <a:ext cx="2715207" cy="369332"/>
          </a:xfrm>
          <a:prstGeom prst="rect">
            <a:avLst/>
          </a:prstGeom>
          <a:noFill/>
        </p:spPr>
        <p:txBody>
          <a:bodyPr wrap="square" rtlCol="0">
            <a:spAutoFit/>
          </a:bodyPr>
          <a:lstStyle/>
          <a:p>
            <a:r>
              <a:rPr lang="en-GB" dirty="0"/>
              <a:t>Total miles saved:</a:t>
            </a:r>
          </a:p>
        </p:txBody>
      </p:sp>
      <p:sp>
        <p:nvSpPr>
          <p:cNvPr id="10" name="TextBox 9">
            <a:extLst>
              <a:ext uri="{FF2B5EF4-FFF2-40B4-BE49-F238E27FC236}">
                <a16:creationId xmlns="" xmlns:a16="http://schemas.microsoft.com/office/drawing/2014/main" id="{FC3F55BF-5FE5-482B-8B35-98B24FBF9671}"/>
              </a:ext>
            </a:extLst>
          </p:cNvPr>
          <p:cNvSpPr txBox="1"/>
          <p:nvPr/>
        </p:nvSpPr>
        <p:spPr>
          <a:xfrm>
            <a:off x="9757631" y="3483317"/>
            <a:ext cx="1502228" cy="606489"/>
          </a:xfrm>
          <a:prstGeom prst="rect">
            <a:avLst/>
          </a:prstGeom>
          <a:noFill/>
        </p:spPr>
        <p:txBody>
          <a:bodyPr wrap="square" rtlCol="0">
            <a:spAutoFit/>
          </a:bodyPr>
          <a:lstStyle/>
          <a:p>
            <a:r>
              <a:rPr lang="en-GB" sz="3200" dirty="0"/>
              <a:t>14,690</a:t>
            </a:r>
          </a:p>
        </p:txBody>
      </p:sp>
      <p:sp>
        <p:nvSpPr>
          <p:cNvPr id="12" name="TextBox 11">
            <a:extLst>
              <a:ext uri="{FF2B5EF4-FFF2-40B4-BE49-F238E27FC236}">
                <a16:creationId xmlns="" xmlns:a16="http://schemas.microsoft.com/office/drawing/2014/main" id="{5FCE7682-84C5-4FF4-A5C1-24C1B1779402}"/>
              </a:ext>
            </a:extLst>
          </p:cNvPr>
          <p:cNvSpPr txBox="1"/>
          <p:nvPr/>
        </p:nvSpPr>
        <p:spPr>
          <a:xfrm>
            <a:off x="9757631" y="4862865"/>
            <a:ext cx="1502228" cy="606489"/>
          </a:xfrm>
          <a:prstGeom prst="rect">
            <a:avLst/>
          </a:prstGeom>
          <a:noFill/>
        </p:spPr>
        <p:txBody>
          <a:bodyPr wrap="square" rtlCol="0">
            <a:spAutoFit/>
          </a:bodyPr>
          <a:lstStyle/>
          <a:p>
            <a:r>
              <a:rPr lang="en-GB" sz="3200" dirty="0"/>
              <a:t>13,350</a:t>
            </a:r>
          </a:p>
        </p:txBody>
      </p:sp>
      <p:sp>
        <p:nvSpPr>
          <p:cNvPr id="3" name="TextBox 2">
            <a:extLst>
              <a:ext uri="{FF2B5EF4-FFF2-40B4-BE49-F238E27FC236}">
                <a16:creationId xmlns="" xmlns:a16="http://schemas.microsoft.com/office/drawing/2014/main" id="{9E5E4937-9DD4-49DC-A0DA-27E6DED3063C}"/>
              </a:ext>
            </a:extLst>
          </p:cNvPr>
          <p:cNvSpPr txBox="1"/>
          <p:nvPr/>
        </p:nvSpPr>
        <p:spPr>
          <a:xfrm>
            <a:off x="7875037" y="1781574"/>
            <a:ext cx="3018139" cy="646331"/>
          </a:xfrm>
          <a:prstGeom prst="rect">
            <a:avLst/>
          </a:prstGeom>
          <a:noFill/>
        </p:spPr>
        <p:txBody>
          <a:bodyPr wrap="square" rtlCol="0">
            <a:spAutoFit/>
          </a:bodyPr>
          <a:lstStyle/>
          <a:p>
            <a:r>
              <a:rPr lang="en-GB" dirty="0"/>
              <a:t>Combined food miles (from activity 1)</a:t>
            </a:r>
          </a:p>
        </p:txBody>
      </p:sp>
      <p:sp>
        <p:nvSpPr>
          <p:cNvPr id="13" name="TextBox 12">
            <a:extLst>
              <a:ext uri="{FF2B5EF4-FFF2-40B4-BE49-F238E27FC236}">
                <a16:creationId xmlns="" xmlns:a16="http://schemas.microsoft.com/office/drawing/2014/main" id="{8593922C-4347-48ED-B8EB-E730E6DEDFAC}"/>
              </a:ext>
            </a:extLst>
          </p:cNvPr>
          <p:cNvSpPr txBox="1"/>
          <p:nvPr/>
        </p:nvSpPr>
        <p:spPr>
          <a:xfrm>
            <a:off x="9757631" y="2035504"/>
            <a:ext cx="1502228" cy="606489"/>
          </a:xfrm>
          <a:prstGeom prst="rect">
            <a:avLst/>
          </a:prstGeom>
          <a:noFill/>
        </p:spPr>
        <p:txBody>
          <a:bodyPr wrap="square" rtlCol="0">
            <a:spAutoFit/>
          </a:bodyPr>
          <a:lstStyle/>
          <a:p>
            <a:r>
              <a:rPr lang="en-GB" sz="3200" dirty="0"/>
              <a:t>28,040</a:t>
            </a:r>
          </a:p>
        </p:txBody>
      </p:sp>
      <p:sp>
        <p:nvSpPr>
          <p:cNvPr id="14" name="TextBox 13">
            <a:extLst>
              <a:ext uri="{FF2B5EF4-FFF2-40B4-BE49-F238E27FC236}">
                <a16:creationId xmlns="" xmlns:a16="http://schemas.microsoft.com/office/drawing/2014/main" id="{D419BD12-367F-4A7E-BAF3-147AE2F43FF6}"/>
              </a:ext>
            </a:extLst>
          </p:cNvPr>
          <p:cNvSpPr txBox="1"/>
          <p:nvPr/>
        </p:nvSpPr>
        <p:spPr>
          <a:xfrm>
            <a:off x="7900852" y="3061067"/>
            <a:ext cx="3018139" cy="646331"/>
          </a:xfrm>
          <a:prstGeom prst="rect">
            <a:avLst/>
          </a:prstGeom>
          <a:noFill/>
        </p:spPr>
        <p:txBody>
          <a:bodyPr wrap="square" rtlCol="0">
            <a:spAutoFit/>
          </a:bodyPr>
          <a:lstStyle/>
          <a:p>
            <a:r>
              <a:rPr lang="en-GB" dirty="0"/>
              <a:t>Combined food miles (from activity 2)</a:t>
            </a:r>
          </a:p>
        </p:txBody>
      </p:sp>
    </p:spTree>
    <p:extLst>
      <p:ext uri="{BB962C8B-B14F-4D97-AF65-F5344CB8AC3E}">
        <p14:creationId xmlns:p14="http://schemas.microsoft.com/office/powerpoint/2010/main" val="335682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B390F2-C911-4ED8-8F7A-CF8F54719E2D}"/>
              </a:ext>
            </a:extLst>
          </p:cNvPr>
          <p:cNvSpPr>
            <a:spLocks noGrp="1"/>
          </p:cNvSpPr>
          <p:nvPr>
            <p:ph type="title"/>
          </p:nvPr>
        </p:nvSpPr>
        <p:spPr>
          <a:xfrm>
            <a:off x="1160106" y="2415410"/>
            <a:ext cx="10058400" cy="1371600"/>
          </a:xfrm>
        </p:spPr>
        <p:txBody>
          <a:bodyPr/>
          <a:lstStyle/>
          <a:p>
            <a:pPr algn="ctr"/>
            <a:r>
              <a:rPr lang="en-GB" dirty="0"/>
              <a:t>But what does this reduction in food miles equate to?</a:t>
            </a:r>
          </a:p>
        </p:txBody>
      </p:sp>
    </p:spTree>
    <p:extLst>
      <p:ext uri="{BB962C8B-B14F-4D97-AF65-F5344CB8AC3E}">
        <p14:creationId xmlns:p14="http://schemas.microsoft.com/office/powerpoint/2010/main" val="2064532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760BD69-DF4A-4693-8CCB-1657B330D536}"/>
              </a:ext>
            </a:extLst>
          </p:cNvPr>
          <p:cNvSpPr>
            <a:spLocks noGrp="1"/>
          </p:cNvSpPr>
          <p:nvPr>
            <p:ph type="title"/>
          </p:nvPr>
        </p:nvSpPr>
        <p:spPr/>
        <p:txBody>
          <a:bodyPr/>
          <a:lstStyle/>
          <a:p>
            <a:r>
              <a:rPr lang="en-GB" dirty="0"/>
              <a:t>How is our food transported?</a:t>
            </a:r>
          </a:p>
        </p:txBody>
      </p:sp>
      <p:grpSp>
        <p:nvGrpSpPr>
          <p:cNvPr id="27" name="Group 26">
            <a:extLst>
              <a:ext uri="{FF2B5EF4-FFF2-40B4-BE49-F238E27FC236}">
                <a16:creationId xmlns="" xmlns:a16="http://schemas.microsoft.com/office/drawing/2014/main" id="{2997CB96-219B-4504-99AB-F0BED766CC67}"/>
              </a:ext>
            </a:extLst>
          </p:cNvPr>
          <p:cNvGrpSpPr/>
          <p:nvPr/>
        </p:nvGrpSpPr>
        <p:grpSpPr>
          <a:xfrm>
            <a:off x="1656964" y="2663820"/>
            <a:ext cx="1364600" cy="1364600"/>
            <a:chOff x="1794373" y="3395148"/>
            <a:chExt cx="1364600" cy="1364600"/>
          </a:xfrm>
        </p:grpSpPr>
        <p:sp>
          <p:nvSpPr>
            <p:cNvPr id="15" name="Oval 14">
              <a:extLst>
                <a:ext uri="{FF2B5EF4-FFF2-40B4-BE49-F238E27FC236}">
                  <a16:creationId xmlns="" xmlns:a16="http://schemas.microsoft.com/office/drawing/2014/main" id="{2503C393-300E-4BD3-A290-DBB1BB64E5D0}"/>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Truck">
              <a:extLst>
                <a:ext uri="{FF2B5EF4-FFF2-40B4-BE49-F238E27FC236}">
                  <a16:creationId xmlns="" xmlns:a16="http://schemas.microsoft.com/office/drawing/2014/main" id="{40C8EEE6-3E01-4F2F-BC8E-9054A35859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19473" y="3620248"/>
              <a:ext cx="914400" cy="914400"/>
            </a:xfrm>
            <a:prstGeom prst="rect">
              <a:avLst/>
            </a:prstGeom>
          </p:spPr>
        </p:pic>
      </p:grpSp>
      <p:sp>
        <p:nvSpPr>
          <p:cNvPr id="22" name="TextBox 21">
            <a:extLst>
              <a:ext uri="{FF2B5EF4-FFF2-40B4-BE49-F238E27FC236}">
                <a16:creationId xmlns="" xmlns:a16="http://schemas.microsoft.com/office/drawing/2014/main" id="{4BFF93B0-7853-49E8-9750-D3C1DDDDF7CA}"/>
              </a:ext>
            </a:extLst>
          </p:cNvPr>
          <p:cNvSpPr txBox="1"/>
          <p:nvPr/>
        </p:nvSpPr>
        <p:spPr>
          <a:xfrm>
            <a:off x="1260628" y="4061974"/>
            <a:ext cx="2157273" cy="400110"/>
          </a:xfrm>
          <a:prstGeom prst="rect">
            <a:avLst/>
          </a:prstGeom>
          <a:noFill/>
        </p:spPr>
        <p:txBody>
          <a:bodyPr wrap="square" rtlCol="0">
            <a:spAutoFit/>
          </a:bodyPr>
          <a:lstStyle/>
          <a:p>
            <a:r>
              <a:rPr lang="en-GB" sz="2000" dirty="0"/>
              <a:t>Road Transport</a:t>
            </a:r>
          </a:p>
        </p:txBody>
      </p:sp>
      <p:sp>
        <p:nvSpPr>
          <p:cNvPr id="23" name="TextBox 22">
            <a:extLst>
              <a:ext uri="{FF2B5EF4-FFF2-40B4-BE49-F238E27FC236}">
                <a16:creationId xmlns="" xmlns:a16="http://schemas.microsoft.com/office/drawing/2014/main" id="{B5D5DD99-411E-4FA9-83E8-21F518594D37}"/>
              </a:ext>
            </a:extLst>
          </p:cNvPr>
          <p:cNvSpPr txBox="1"/>
          <p:nvPr/>
        </p:nvSpPr>
        <p:spPr>
          <a:xfrm>
            <a:off x="1340527" y="4462084"/>
            <a:ext cx="1997475" cy="769441"/>
          </a:xfrm>
          <a:prstGeom prst="rect">
            <a:avLst/>
          </a:prstGeom>
          <a:noFill/>
        </p:spPr>
        <p:txBody>
          <a:bodyPr wrap="square" rtlCol="0">
            <a:spAutoFit/>
          </a:bodyPr>
          <a:lstStyle/>
          <a:p>
            <a:pPr algn="ctr"/>
            <a:r>
              <a:rPr lang="en-GB" sz="4400" b="1" dirty="0"/>
              <a:t>60%</a:t>
            </a:r>
            <a:endParaRPr lang="en-GB" sz="4000" dirty="0"/>
          </a:p>
        </p:txBody>
      </p:sp>
      <p:grpSp>
        <p:nvGrpSpPr>
          <p:cNvPr id="28" name="Group 27">
            <a:extLst>
              <a:ext uri="{FF2B5EF4-FFF2-40B4-BE49-F238E27FC236}">
                <a16:creationId xmlns="" xmlns:a16="http://schemas.microsoft.com/office/drawing/2014/main" id="{FB0CFD51-782F-439E-BD46-640F0B74A2F9}"/>
              </a:ext>
            </a:extLst>
          </p:cNvPr>
          <p:cNvGrpSpPr/>
          <p:nvPr/>
        </p:nvGrpSpPr>
        <p:grpSpPr>
          <a:xfrm>
            <a:off x="4189211" y="2663015"/>
            <a:ext cx="1364600" cy="1364600"/>
            <a:chOff x="4424255" y="3251554"/>
            <a:chExt cx="1364600" cy="1364600"/>
          </a:xfrm>
        </p:grpSpPr>
        <p:sp>
          <p:nvSpPr>
            <p:cNvPr id="13" name="Oval 12">
              <a:extLst>
                <a:ext uri="{FF2B5EF4-FFF2-40B4-BE49-F238E27FC236}">
                  <a16:creationId xmlns="" xmlns:a16="http://schemas.microsoft.com/office/drawing/2014/main" id="{6874A8E2-99D7-4812-BB26-53D2B87A9897}"/>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Airplane">
              <a:extLst>
                <a:ext uri="{FF2B5EF4-FFF2-40B4-BE49-F238E27FC236}">
                  <a16:creationId xmlns="" xmlns:a16="http://schemas.microsoft.com/office/drawing/2014/main" id="{87E0CC4F-F17F-4D91-8764-47FD5E3C55B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49355" y="3476654"/>
              <a:ext cx="914400" cy="914400"/>
            </a:xfrm>
            <a:prstGeom prst="rect">
              <a:avLst/>
            </a:prstGeom>
          </p:spPr>
        </p:pic>
      </p:grpSp>
      <p:sp>
        <p:nvSpPr>
          <p:cNvPr id="24" name="TextBox 23">
            <a:extLst>
              <a:ext uri="{FF2B5EF4-FFF2-40B4-BE49-F238E27FC236}">
                <a16:creationId xmlns="" xmlns:a16="http://schemas.microsoft.com/office/drawing/2014/main" id="{CC9AC193-B057-4414-8220-CB15AA544A9D}"/>
              </a:ext>
            </a:extLst>
          </p:cNvPr>
          <p:cNvSpPr txBox="1"/>
          <p:nvPr/>
        </p:nvSpPr>
        <p:spPr>
          <a:xfrm>
            <a:off x="3792875" y="4081838"/>
            <a:ext cx="2157273" cy="400110"/>
          </a:xfrm>
          <a:prstGeom prst="rect">
            <a:avLst/>
          </a:prstGeom>
          <a:noFill/>
        </p:spPr>
        <p:txBody>
          <a:bodyPr wrap="square" rtlCol="0">
            <a:spAutoFit/>
          </a:bodyPr>
          <a:lstStyle/>
          <a:p>
            <a:pPr algn="ctr"/>
            <a:r>
              <a:rPr lang="en-GB" sz="2000" dirty="0"/>
              <a:t>Air Transport</a:t>
            </a:r>
          </a:p>
        </p:txBody>
      </p:sp>
      <p:sp>
        <p:nvSpPr>
          <p:cNvPr id="25" name="TextBox 24">
            <a:extLst>
              <a:ext uri="{FF2B5EF4-FFF2-40B4-BE49-F238E27FC236}">
                <a16:creationId xmlns="" xmlns:a16="http://schemas.microsoft.com/office/drawing/2014/main" id="{251B0232-CDC0-4F5D-81E8-7E7446DF1E90}"/>
              </a:ext>
            </a:extLst>
          </p:cNvPr>
          <p:cNvSpPr txBox="1"/>
          <p:nvPr/>
        </p:nvSpPr>
        <p:spPr>
          <a:xfrm>
            <a:off x="3872773" y="4462084"/>
            <a:ext cx="1997475" cy="769441"/>
          </a:xfrm>
          <a:prstGeom prst="rect">
            <a:avLst/>
          </a:prstGeom>
          <a:noFill/>
        </p:spPr>
        <p:txBody>
          <a:bodyPr wrap="square" rtlCol="0">
            <a:spAutoFit/>
          </a:bodyPr>
          <a:lstStyle/>
          <a:p>
            <a:pPr algn="ctr"/>
            <a:r>
              <a:rPr lang="en-GB" sz="4400" b="1" dirty="0"/>
              <a:t>20%</a:t>
            </a:r>
            <a:endParaRPr lang="en-GB" sz="4400" dirty="0"/>
          </a:p>
        </p:txBody>
      </p:sp>
      <p:grpSp>
        <p:nvGrpSpPr>
          <p:cNvPr id="20" name="Group 19">
            <a:extLst>
              <a:ext uri="{FF2B5EF4-FFF2-40B4-BE49-F238E27FC236}">
                <a16:creationId xmlns="" xmlns:a16="http://schemas.microsoft.com/office/drawing/2014/main" id="{80DA0924-03F2-4E71-9F9C-A8FC0E154A2C}"/>
              </a:ext>
            </a:extLst>
          </p:cNvPr>
          <p:cNvGrpSpPr/>
          <p:nvPr/>
        </p:nvGrpSpPr>
        <p:grpSpPr>
          <a:xfrm>
            <a:off x="6721458" y="2663015"/>
            <a:ext cx="1364600" cy="1364600"/>
            <a:chOff x="6829491" y="3444896"/>
            <a:chExt cx="1364600" cy="1364600"/>
          </a:xfrm>
        </p:grpSpPr>
        <p:sp>
          <p:nvSpPr>
            <p:cNvPr id="16" name="Oval 15">
              <a:extLst>
                <a:ext uri="{FF2B5EF4-FFF2-40B4-BE49-F238E27FC236}">
                  <a16:creationId xmlns="" xmlns:a16="http://schemas.microsoft.com/office/drawing/2014/main" id="{5D20EA8E-937E-4127-BFD8-C0591B98169B}"/>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Tugboat">
              <a:extLst>
                <a:ext uri="{FF2B5EF4-FFF2-40B4-BE49-F238E27FC236}">
                  <a16:creationId xmlns="" xmlns:a16="http://schemas.microsoft.com/office/drawing/2014/main" id="{8FAFFED4-2A90-49AD-8CAE-B79C785FA75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54591" y="3620248"/>
              <a:ext cx="914400" cy="914400"/>
            </a:xfrm>
            <a:prstGeom prst="rect">
              <a:avLst/>
            </a:prstGeom>
          </p:spPr>
        </p:pic>
      </p:grpSp>
      <p:sp>
        <p:nvSpPr>
          <p:cNvPr id="29" name="TextBox 28">
            <a:extLst>
              <a:ext uri="{FF2B5EF4-FFF2-40B4-BE49-F238E27FC236}">
                <a16:creationId xmlns="" xmlns:a16="http://schemas.microsoft.com/office/drawing/2014/main" id="{2E7FFD59-0954-4524-9739-0699F8B85816}"/>
              </a:ext>
            </a:extLst>
          </p:cNvPr>
          <p:cNvSpPr txBox="1"/>
          <p:nvPr/>
        </p:nvSpPr>
        <p:spPr>
          <a:xfrm>
            <a:off x="6325121" y="4061974"/>
            <a:ext cx="2157273" cy="400110"/>
          </a:xfrm>
          <a:prstGeom prst="rect">
            <a:avLst/>
          </a:prstGeom>
          <a:noFill/>
        </p:spPr>
        <p:txBody>
          <a:bodyPr wrap="square" rtlCol="0">
            <a:spAutoFit/>
          </a:bodyPr>
          <a:lstStyle/>
          <a:p>
            <a:pPr algn="ctr"/>
            <a:r>
              <a:rPr lang="en-GB" sz="2000" dirty="0"/>
              <a:t>Sea Transport</a:t>
            </a:r>
          </a:p>
        </p:txBody>
      </p:sp>
      <p:sp>
        <p:nvSpPr>
          <p:cNvPr id="31" name="TextBox 30">
            <a:extLst>
              <a:ext uri="{FF2B5EF4-FFF2-40B4-BE49-F238E27FC236}">
                <a16:creationId xmlns="" xmlns:a16="http://schemas.microsoft.com/office/drawing/2014/main" id="{961DAFE1-6967-4B2D-80FB-EF334E74CE6D}"/>
              </a:ext>
            </a:extLst>
          </p:cNvPr>
          <p:cNvSpPr txBox="1"/>
          <p:nvPr/>
        </p:nvSpPr>
        <p:spPr>
          <a:xfrm>
            <a:off x="6405021" y="4482824"/>
            <a:ext cx="1997475" cy="769441"/>
          </a:xfrm>
          <a:prstGeom prst="rect">
            <a:avLst/>
          </a:prstGeom>
          <a:noFill/>
        </p:spPr>
        <p:txBody>
          <a:bodyPr wrap="square" rtlCol="0">
            <a:spAutoFit/>
          </a:bodyPr>
          <a:lstStyle/>
          <a:p>
            <a:pPr algn="ctr"/>
            <a:r>
              <a:rPr lang="en-GB" sz="4400" b="1" dirty="0"/>
              <a:t>10%</a:t>
            </a:r>
          </a:p>
        </p:txBody>
      </p:sp>
      <p:grpSp>
        <p:nvGrpSpPr>
          <p:cNvPr id="21" name="Group 20">
            <a:extLst>
              <a:ext uri="{FF2B5EF4-FFF2-40B4-BE49-F238E27FC236}">
                <a16:creationId xmlns="" xmlns:a16="http://schemas.microsoft.com/office/drawing/2014/main" id="{04CA344C-8077-4F9B-B994-AF22AD9D41A1}"/>
              </a:ext>
            </a:extLst>
          </p:cNvPr>
          <p:cNvGrpSpPr/>
          <p:nvPr/>
        </p:nvGrpSpPr>
        <p:grpSpPr>
          <a:xfrm>
            <a:off x="9253706" y="2663015"/>
            <a:ext cx="1364600" cy="1364600"/>
            <a:chOff x="9627436" y="3444896"/>
            <a:chExt cx="1364600" cy="1364600"/>
          </a:xfrm>
        </p:grpSpPr>
        <p:sp>
          <p:nvSpPr>
            <p:cNvPr id="17" name="Oval 16">
              <a:extLst>
                <a:ext uri="{FF2B5EF4-FFF2-40B4-BE49-F238E27FC236}">
                  <a16:creationId xmlns="" xmlns:a16="http://schemas.microsoft.com/office/drawing/2014/main" id="{07CD5CD6-1E84-4387-99BE-82F1EA230012}"/>
                </a:ext>
              </a:extLst>
            </p:cNvPr>
            <p:cNvSpPr/>
            <p:nvPr/>
          </p:nvSpPr>
          <p:spPr>
            <a:xfrm>
              <a:off x="9627436" y="3444896"/>
              <a:ext cx="1364600" cy="136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rain">
              <a:extLst>
                <a:ext uri="{FF2B5EF4-FFF2-40B4-BE49-F238E27FC236}">
                  <a16:creationId xmlns="" xmlns:a16="http://schemas.microsoft.com/office/drawing/2014/main" id="{4E779542-7A45-481A-A84E-087E2F175E5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9852536" y="3669996"/>
              <a:ext cx="914400" cy="914400"/>
            </a:xfrm>
            <a:prstGeom prst="rect">
              <a:avLst/>
            </a:prstGeom>
          </p:spPr>
        </p:pic>
      </p:grpSp>
      <p:sp>
        <p:nvSpPr>
          <p:cNvPr id="30" name="TextBox 29">
            <a:extLst>
              <a:ext uri="{FF2B5EF4-FFF2-40B4-BE49-F238E27FC236}">
                <a16:creationId xmlns="" xmlns:a16="http://schemas.microsoft.com/office/drawing/2014/main" id="{C1E323A8-E516-4B5E-9F85-19B7FA735354}"/>
              </a:ext>
            </a:extLst>
          </p:cNvPr>
          <p:cNvSpPr txBox="1"/>
          <p:nvPr/>
        </p:nvSpPr>
        <p:spPr>
          <a:xfrm>
            <a:off x="8857367" y="4077363"/>
            <a:ext cx="2157273" cy="400110"/>
          </a:xfrm>
          <a:prstGeom prst="rect">
            <a:avLst/>
          </a:prstGeom>
          <a:noFill/>
        </p:spPr>
        <p:txBody>
          <a:bodyPr wrap="square" rtlCol="0">
            <a:spAutoFit/>
          </a:bodyPr>
          <a:lstStyle/>
          <a:p>
            <a:pPr algn="ctr"/>
            <a:r>
              <a:rPr lang="en-GB" sz="2000" dirty="0"/>
              <a:t>Rail Transport</a:t>
            </a:r>
          </a:p>
        </p:txBody>
      </p:sp>
      <p:sp>
        <p:nvSpPr>
          <p:cNvPr id="32" name="TextBox 31">
            <a:extLst>
              <a:ext uri="{FF2B5EF4-FFF2-40B4-BE49-F238E27FC236}">
                <a16:creationId xmlns="" xmlns:a16="http://schemas.microsoft.com/office/drawing/2014/main" id="{E5F6DCBA-7BAF-4FD5-9683-192F1EF173A5}"/>
              </a:ext>
            </a:extLst>
          </p:cNvPr>
          <p:cNvSpPr txBox="1"/>
          <p:nvPr/>
        </p:nvSpPr>
        <p:spPr>
          <a:xfrm>
            <a:off x="8937269" y="4462084"/>
            <a:ext cx="1997475" cy="769441"/>
          </a:xfrm>
          <a:prstGeom prst="rect">
            <a:avLst/>
          </a:prstGeom>
          <a:noFill/>
        </p:spPr>
        <p:txBody>
          <a:bodyPr wrap="square" rtlCol="0">
            <a:spAutoFit/>
          </a:bodyPr>
          <a:lstStyle/>
          <a:p>
            <a:pPr algn="ctr"/>
            <a:r>
              <a:rPr lang="en-GB" sz="4400" b="1" dirty="0"/>
              <a:t>10%</a:t>
            </a:r>
            <a:endParaRPr lang="en-GB" sz="4400" dirty="0"/>
          </a:p>
        </p:txBody>
      </p:sp>
      <p:sp>
        <p:nvSpPr>
          <p:cNvPr id="3" name="TextBox 2">
            <a:extLst>
              <a:ext uri="{FF2B5EF4-FFF2-40B4-BE49-F238E27FC236}">
                <a16:creationId xmlns="" xmlns:a16="http://schemas.microsoft.com/office/drawing/2014/main" id="{843733A9-191A-45DD-A20C-3E86642B2C77}"/>
              </a:ext>
            </a:extLst>
          </p:cNvPr>
          <p:cNvSpPr txBox="1"/>
          <p:nvPr/>
        </p:nvSpPr>
        <p:spPr>
          <a:xfrm>
            <a:off x="4916194" y="6075395"/>
            <a:ext cx="2753164" cy="369332"/>
          </a:xfrm>
          <a:prstGeom prst="rect">
            <a:avLst/>
          </a:prstGeom>
          <a:noFill/>
        </p:spPr>
        <p:txBody>
          <a:bodyPr wrap="square" rtlCol="0">
            <a:spAutoFit/>
          </a:bodyPr>
          <a:lstStyle/>
          <a:p>
            <a:r>
              <a:rPr lang="en-GB" dirty="0" smtClean="0"/>
              <a:t>*Of </a:t>
            </a:r>
            <a:r>
              <a:rPr lang="en-GB" dirty="0"/>
              <a:t>all food globally</a:t>
            </a:r>
          </a:p>
        </p:txBody>
      </p:sp>
    </p:spTree>
    <p:extLst>
      <p:ext uri="{BB962C8B-B14F-4D97-AF65-F5344CB8AC3E}">
        <p14:creationId xmlns:p14="http://schemas.microsoft.com/office/powerpoint/2010/main" val="196356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58546-834F-4BFF-8EB8-C38770362143}"/>
              </a:ext>
            </a:extLst>
          </p:cNvPr>
          <p:cNvSpPr>
            <a:spLocks noGrp="1"/>
          </p:cNvSpPr>
          <p:nvPr>
            <p:ph type="title"/>
          </p:nvPr>
        </p:nvSpPr>
        <p:spPr/>
        <p:txBody>
          <a:bodyPr/>
          <a:lstStyle/>
          <a:p>
            <a:r>
              <a:rPr lang="en-GB" dirty="0"/>
              <a:t>CO</a:t>
            </a:r>
            <a:r>
              <a:rPr lang="en-GB" sz="2400" dirty="0"/>
              <a:t>2</a:t>
            </a:r>
            <a:r>
              <a:rPr lang="en-GB" dirty="0"/>
              <a:t> Emissions</a:t>
            </a:r>
          </a:p>
        </p:txBody>
      </p:sp>
      <p:grpSp>
        <p:nvGrpSpPr>
          <p:cNvPr id="10" name="Group 9">
            <a:extLst>
              <a:ext uri="{FF2B5EF4-FFF2-40B4-BE49-F238E27FC236}">
                <a16:creationId xmlns="" xmlns:a16="http://schemas.microsoft.com/office/drawing/2014/main" id="{61946AF2-3663-4400-B27C-21E292FE2FB7}"/>
              </a:ext>
            </a:extLst>
          </p:cNvPr>
          <p:cNvGrpSpPr/>
          <p:nvPr/>
        </p:nvGrpSpPr>
        <p:grpSpPr>
          <a:xfrm>
            <a:off x="1463137" y="2290992"/>
            <a:ext cx="1364600" cy="1364600"/>
            <a:chOff x="6829491" y="3444896"/>
            <a:chExt cx="1364600" cy="1364600"/>
          </a:xfrm>
        </p:grpSpPr>
        <p:sp>
          <p:nvSpPr>
            <p:cNvPr id="11" name="Oval 10">
              <a:extLst>
                <a:ext uri="{FF2B5EF4-FFF2-40B4-BE49-F238E27FC236}">
                  <a16:creationId xmlns="" xmlns:a16="http://schemas.microsoft.com/office/drawing/2014/main" id="{CF0C379F-7D3E-4EEC-92B7-91770A6F47E6}"/>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descr="Tugboat">
              <a:extLst>
                <a:ext uri="{FF2B5EF4-FFF2-40B4-BE49-F238E27FC236}">
                  <a16:creationId xmlns="" xmlns:a16="http://schemas.microsoft.com/office/drawing/2014/main" id="{EB8C9217-C5DB-44AC-A806-325AB9EADD0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7054591" y="3620248"/>
              <a:ext cx="914400" cy="914400"/>
            </a:xfrm>
            <a:prstGeom prst="rect">
              <a:avLst/>
            </a:prstGeom>
          </p:spPr>
        </p:pic>
      </p:grpSp>
      <p:sp>
        <p:nvSpPr>
          <p:cNvPr id="13" name="TextBox 12">
            <a:extLst>
              <a:ext uri="{FF2B5EF4-FFF2-40B4-BE49-F238E27FC236}">
                <a16:creationId xmlns="" xmlns:a16="http://schemas.microsoft.com/office/drawing/2014/main" id="{05291241-C90E-4DF5-BA2B-D0BE1B9004F7}"/>
              </a:ext>
            </a:extLst>
          </p:cNvPr>
          <p:cNvSpPr txBox="1"/>
          <p:nvPr/>
        </p:nvSpPr>
        <p:spPr>
          <a:xfrm>
            <a:off x="1066800" y="3689951"/>
            <a:ext cx="2157273" cy="400110"/>
          </a:xfrm>
          <a:prstGeom prst="rect">
            <a:avLst/>
          </a:prstGeom>
          <a:noFill/>
        </p:spPr>
        <p:txBody>
          <a:bodyPr wrap="square" rtlCol="0">
            <a:spAutoFit/>
          </a:bodyPr>
          <a:lstStyle/>
          <a:p>
            <a:pPr algn="ctr"/>
            <a:r>
              <a:rPr lang="en-GB" sz="2000" dirty="0"/>
              <a:t>Sea Transport</a:t>
            </a:r>
          </a:p>
        </p:txBody>
      </p:sp>
      <p:sp>
        <p:nvSpPr>
          <p:cNvPr id="15" name="TextBox 14">
            <a:extLst>
              <a:ext uri="{FF2B5EF4-FFF2-40B4-BE49-F238E27FC236}">
                <a16:creationId xmlns="" xmlns:a16="http://schemas.microsoft.com/office/drawing/2014/main" id="{CE6AB58B-6515-407D-982D-046DAAC57417}"/>
              </a:ext>
            </a:extLst>
          </p:cNvPr>
          <p:cNvSpPr txBox="1"/>
          <p:nvPr/>
        </p:nvSpPr>
        <p:spPr>
          <a:xfrm>
            <a:off x="1146698" y="4124420"/>
            <a:ext cx="1997475" cy="369332"/>
          </a:xfrm>
          <a:prstGeom prst="rect">
            <a:avLst/>
          </a:prstGeom>
          <a:noFill/>
        </p:spPr>
        <p:txBody>
          <a:bodyPr wrap="square" rtlCol="0">
            <a:spAutoFit/>
          </a:bodyPr>
          <a:lstStyle/>
          <a:p>
            <a:pPr algn="ctr"/>
            <a:r>
              <a:rPr lang="en-GB" b="1" dirty="0"/>
              <a:t>10%</a:t>
            </a:r>
            <a:endParaRPr lang="en-GB" sz="1600" b="1" dirty="0"/>
          </a:p>
        </p:txBody>
      </p:sp>
      <p:grpSp>
        <p:nvGrpSpPr>
          <p:cNvPr id="33" name="Group 32">
            <a:extLst>
              <a:ext uri="{FF2B5EF4-FFF2-40B4-BE49-F238E27FC236}">
                <a16:creationId xmlns="" xmlns:a16="http://schemas.microsoft.com/office/drawing/2014/main" id="{BC9409FA-9CFC-4376-B8A2-26E7A20F0C92}"/>
              </a:ext>
            </a:extLst>
          </p:cNvPr>
          <p:cNvGrpSpPr/>
          <p:nvPr/>
        </p:nvGrpSpPr>
        <p:grpSpPr>
          <a:xfrm>
            <a:off x="3425286" y="2290992"/>
            <a:ext cx="2157273" cy="2167596"/>
            <a:chOff x="3368085" y="2290992"/>
            <a:chExt cx="2157273" cy="2167596"/>
          </a:xfrm>
        </p:grpSpPr>
        <p:grpSp>
          <p:nvGrpSpPr>
            <p:cNvPr id="17" name="Group 16">
              <a:extLst>
                <a:ext uri="{FF2B5EF4-FFF2-40B4-BE49-F238E27FC236}">
                  <a16:creationId xmlns="" xmlns:a16="http://schemas.microsoft.com/office/drawing/2014/main" id="{38B21390-974E-4619-AF19-4B9089B730FB}"/>
                </a:ext>
              </a:extLst>
            </p:cNvPr>
            <p:cNvGrpSpPr/>
            <p:nvPr/>
          </p:nvGrpSpPr>
          <p:grpSpPr>
            <a:xfrm>
              <a:off x="3764421" y="2290992"/>
              <a:ext cx="1364600" cy="1364600"/>
              <a:chOff x="1794373" y="3395148"/>
              <a:chExt cx="1364600" cy="1364600"/>
            </a:xfrm>
          </p:grpSpPr>
          <p:sp>
            <p:nvSpPr>
              <p:cNvPr id="18" name="Oval 17">
                <a:extLst>
                  <a:ext uri="{FF2B5EF4-FFF2-40B4-BE49-F238E27FC236}">
                    <a16:creationId xmlns="" xmlns:a16="http://schemas.microsoft.com/office/drawing/2014/main" id="{87B0A99A-D93C-4351-8D8A-BE82DE7E4FE3}"/>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Truck">
                <a:extLst>
                  <a:ext uri="{FF2B5EF4-FFF2-40B4-BE49-F238E27FC236}">
                    <a16:creationId xmlns="" xmlns:a16="http://schemas.microsoft.com/office/drawing/2014/main" id="{B6DD0BC1-5483-421C-B4E0-4F513FD1C9D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2019473" y="3620248"/>
                <a:ext cx="914400" cy="914400"/>
              </a:xfrm>
              <a:prstGeom prst="rect">
                <a:avLst/>
              </a:prstGeom>
            </p:spPr>
          </p:pic>
        </p:grpSp>
        <p:sp>
          <p:nvSpPr>
            <p:cNvPr id="20" name="TextBox 19">
              <a:extLst>
                <a:ext uri="{FF2B5EF4-FFF2-40B4-BE49-F238E27FC236}">
                  <a16:creationId xmlns="" xmlns:a16="http://schemas.microsoft.com/office/drawing/2014/main" id="{1DC56680-862F-4AE9-9F61-51417B2A8908}"/>
                </a:ext>
              </a:extLst>
            </p:cNvPr>
            <p:cNvSpPr txBox="1"/>
            <p:nvPr/>
          </p:nvSpPr>
          <p:spPr>
            <a:xfrm>
              <a:off x="3368085" y="3689146"/>
              <a:ext cx="2157273" cy="400110"/>
            </a:xfrm>
            <a:prstGeom prst="rect">
              <a:avLst/>
            </a:prstGeom>
            <a:noFill/>
          </p:spPr>
          <p:txBody>
            <a:bodyPr wrap="square" rtlCol="0">
              <a:spAutoFit/>
            </a:bodyPr>
            <a:lstStyle/>
            <a:p>
              <a:r>
                <a:rPr lang="en-GB" sz="2000" dirty="0"/>
                <a:t>Road Transport</a:t>
              </a:r>
            </a:p>
          </p:txBody>
        </p:sp>
        <p:sp>
          <p:nvSpPr>
            <p:cNvPr id="21" name="TextBox 20">
              <a:extLst>
                <a:ext uri="{FF2B5EF4-FFF2-40B4-BE49-F238E27FC236}">
                  <a16:creationId xmlns="" xmlns:a16="http://schemas.microsoft.com/office/drawing/2014/main" id="{64AF4837-2713-43B1-BB36-A873832100BB}"/>
                </a:ext>
              </a:extLst>
            </p:cNvPr>
            <p:cNvSpPr txBox="1"/>
            <p:nvPr/>
          </p:nvSpPr>
          <p:spPr>
            <a:xfrm>
              <a:off x="3447984" y="4089256"/>
              <a:ext cx="1997475" cy="369332"/>
            </a:xfrm>
            <a:prstGeom prst="rect">
              <a:avLst/>
            </a:prstGeom>
            <a:noFill/>
          </p:spPr>
          <p:txBody>
            <a:bodyPr wrap="square" rtlCol="0">
              <a:spAutoFit/>
            </a:bodyPr>
            <a:lstStyle/>
            <a:p>
              <a:pPr algn="ctr"/>
              <a:r>
                <a:rPr lang="en-GB" b="1" dirty="0"/>
                <a:t>60%</a:t>
              </a:r>
              <a:endParaRPr lang="en-GB" sz="1600" dirty="0"/>
            </a:p>
          </p:txBody>
        </p:sp>
      </p:grpSp>
      <p:grpSp>
        <p:nvGrpSpPr>
          <p:cNvPr id="32" name="Group 31">
            <a:extLst>
              <a:ext uri="{FF2B5EF4-FFF2-40B4-BE49-F238E27FC236}">
                <a16:creationId xmlns="" xmlns:a16="http://schemas.microsoft.com/office/drawing/2014/main" id="{675D3926-6C85-4415-9D7B-A68CDF143B37}"/>
              </a:ext>
            </a:extLst>
          </p:cNvPr>
          <p:cNvGrpSpPr/>
          <p:nvPr/>
        </p:nvGrpSpPr>
        <p:grpSpPr>
          <a:xfrm>
            <a:off x="6080918" y="2287507"/>
            <a:ext cx="2157273" cy="2168401"/>
            <a:chOff x="5780075" y="2290992"/>
            <a:chExt cx="2157273" cy="2168401"/>
          </a:xfrm>
        </p:grpSpPr>
        <p:grpSp>
          <p:nvGrpSpPr>
            <p:cNvPr id="22" name="Group 21">
              <a:extLst>
                <a:ext uri="{FF2B5EF4-FFF2-40B4-BE49-F238E27FC236}">
                  <a16:creationId xmlns="" xmlns:a16="http://schemas.microsoft.com/office/drawing/2014/main" id="{E1CEDA92-D6CE-4F19-A278-5073EF87E744}"/>
                </a:ext>
              </a:extLst>
            </p:cNvPr>
            <p:cNvGrpSpPr/>
            <p:nvPr/>
          </p:nvGrpSpPr>
          <p:grpSpPr>
            <a:xfrm>
              <a:off x="6176414" y="2290992"/>
              <a:ext cx="1364600" cy="1364600"/>
              <a:chOff x="9627436" y="3444896"/>
              <a:chExt cx="1364600" cy="1364600"/>
            </a:xfrm>
          </p:grpSpPr>
          <p:sp>
            <p:nvSpPr>
              <p:cNvPr id="23" name="Oval 22">
                <a:extLst>
                  <a:ext uri="{FF2B5EF4-FFF2-40B4-BE49-F238E27FC236}">
                    <a16:creationId xmlns="" xmlns:a16="http://schemas.microsoft.com/office/drawing/2014/main" id="{3DCBC3B8-9FA1-435B-A5AF-986B16BB276F}"/>
                  </a:ext>
                </a:extLst>
              </p:cNvPr>
              <p:cNvSpPr/>
              <p:nvPr/>
            </p:nvSpPr>
            <p:spPr>
              <a:xfrm>
                <a:off x="9627436" y="3444896"/>
                <a:ext cx="1364600" cy="1364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Graphic 23" descr="Train">
                <a:extLst>
                  <a:ext uri="{FF2B5EF4-FFF2-40B4-BE49-F238E27FC236}">
                    <a16:creationId xmlns="" xmlns:a16="http://schemas.microsoft.com/office/drawing/2014/main" id="{CB6C805C-B79A-4DBA-BE42-082E95BDD2D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9852536" y="3669996"/>
                <a:ext cx="914400" cy="914400"/>
              </a:xfrm>
              <a:prstGeom prst="rect">
                <a:avLst/>
              </a:prstGeom>
            </p:spPr>
          </p:pic>
        </p:grpSp>
        <p:sp>
          <p:nvSpPr>
            <p:cNvPr id="25" name="TextBox 24">
              <a:extLst>
                <a:ext uri="{FF2B5EF4-FFF2-40B4-BE49-F238E27FC236}">
                  <a16:creationId xmlns="" xmlns:a16="http://schemas.microsoft.com/office/drawing/2014/main" id="{8CBEFB65-D043-474C-A0F9-F482F6C9ACC2}"/>
                </a:ext>
              </a:extLst>
            </p:cNvPr>
            <p:cNvSpPr txBox="1"/>
            <p:nvPr/>
          </p:nvSpPr>
          <p:spPr>
            <a:xfrm>
              <a:off x="5780075" y="3705340"/>
              <a:ext cx="2157273" cy="400110"/>
            </a:xfrm>
            <a:prstGeom prst="rect">
              <a:avLst/>
            </a:prstGeom>
            <a:noFill/>
          </p:spPr>
          <p:txBody>
            <a:bodyPr wrap="square" rtlCol="0">
              <a:spAutoFit/>
            </a:bodyPr>
            <a:lstStyle/>
            <a:p>
              <a:pPr algn="ctr"/>
              <a:r>
                <a:rPr lang="en-GB" sz="2000" dirty="0"/>
                <a:t>Rail Transport</a:t>
              </a:r>
            </a:p>
          </p:txBody>
        </p:sp>
        <p:sp>
          <p:nvSpPr>
            <p:cNvPr id="26" name="TextBox 25">
              <a:extLst>
                <a:ext uri="{FF2B5EF4-FFF2-40B4-BE49-F238E27FC236}">
                  <a16:creationId xmlns="" xmlns:a16="http://schemas.microsoft.com/office/drawing/2014/main" id="{0A60A91B-44A0-4BB2-BD83-8C5AF06CD4B9}"/>
                </a:ext>
              </a:extLst>
            </p:cNvPr>
            <p:cNvSpPr txBox="1"/>
            <p:nvPr/>
          </p:nvSpPr>
          <p:spPr>
            <a:xfrm>
              <a:off x="5859977" y="4090061"/>
              <a:ext cx="1997475" cy="369332"/>
            </a:xfrm>
            <a:prstGeom prst="rect">
              <a:avLst/>
            </a:prstGeom>
            <a:noFill/>
          </p:spPr>
          <p:txBody>
            <a:bodyPr wrap="square" rtlCol="0">
              <a:spAutoFit/>
            </a:bodyPr>
            <a:lstStyle/>
            <a:p>
              <a:pPr algn="ctr"/>
              <a:r>
                <a:rPr lang="en-GB" b="1" dirty="0"/>
                <a:t>10%</a:t>
              </a:r>
              <a:endParaRPr lang="en-GB" sz="1600" dirty="0"/>
            </a:p>
          </p:txBody>
        </p:sp>
      </p:grpSp>
      <p:grpSp>
        <p:nvGrpSpPr>
          <p:cNvPr id="27" name="Group 26">
            <a:extLst>
              <a:ext uri="{FF2B5EF4-FFF2-40B4-BE49-F238E27FC236}">
                <a16:creationId xmlns="" xmlns:a16="http://schemas.microsoft.com/office/drawing/2014/main" id="{EB1FD1FC-4D2E-4871-A9BF-A494F0DD4BC4}"/>
              </a:ext>
            </a:extLst>
          </p:cNvPr>
          <p:cNvGrpSpPr/>
          <p:nvPr/>
        </p:nvGrpSpPr>
        <p:grpSpPr>
          <a:xfrm>
            <a:off x="8934929" y="2287507"/>
            <a:ext cx="1364600" cy="1364600"/>
            <a:chOff x="4424255" y="3251554"/>
            <a:chExt cx="1364600" cy="1364600"/>
          </a:xfrm>
        </p:grpSpPr>
        <p:sp>
          <p:nvSpPr>
            <p:cNvPr id="28" name="Oval 27">
              <a:extLst>
                <a:ext uri="{FF2B5EF4-FFF2-40B4-BE49-F238E27FC236}">
                  <a16:creationId xmlns="" xmlns:a16="http://schemas.microsoft.com/office/drawing/2014/main" id="{9E62260A-8072-43AC-814A-EC7083F0571A}"/>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Graphic 28" descr="Airplane">
              <a:extLst>
                <a:ext uri="{FF2B5EF4-FFF2-40B4-BE49-F238E27FC236}">
                  <a16:creationId xmlns="" xmlns:a16="http://schemas.microsoft.com/office/drawing/2014/main" id="{8AE7FAA0-A926-4198-99D9-D3EC175DDF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649355" y="3476654"/>
              <a:ext cx="914400" cy="914400"/>
            </a:xfrm>
            <a:prstGeom prst="rect">
              <a:avLst/>
            </a:prstGeom>
          </p:spPr>
        </p:pic>
      </p:grpSp>
      <p:sp>
        <p:nvSpPr>
          <p:cNvPr id="30" name="TextBox 29">
            <a:extLst>
              <a:ext uri="{FF2B5EF4-FFF2-40B4-BE49-F238E27FC236}">
                <a16:creationId xmlns="" xmlns:a16="http://schemas.microsoft.com/office/drawing/2014/main" id="{23DAC405-3268-4C7A-9F4E-C5416F921E49}"/>
              </a:ext>
            </a:extLst>
          </p:cNvPr>
          <p:cNvSpPr txBox="1"/>
          <p:nvPr/>
        </p:nvSpPr>
        <p:spPr>
          <a:xfrm>
            <a:off x="8538592" y="3699842"/>
            <a:ext cx="2157273" cy="400110"/>
          </a:xfrm>
          <a:prstGeom prst="rect">
            <a:avLst/>
          </a:prstGeom>
          <a:noFill/>
        </p:spPr>
        <p:txBody>
          <a:bodyPr wrap="square" rtlCol="0">
            <a:spAutoFit/>
          </a:bodyPr>
          <a:lstStyle/>
          <a:p>
            <a:pPr algn="ctr"/>
            <a:r>
              <a:rPr lang="en-GB" sz="2000" dirty="0"/>
              <a:t>Air Transport</a:t>
            </a:r>
          </a:p>
        </p:txBody>
      </p:sp>
      <p:sp>
        <p:nvSpPr>
          <p:cNvPr id="31" name="TextBox 30">
            <a:extLst>
              <a:ext uri="{FF2B5EF4-FFF2-40B4-BE49-F238E27FC236}">
                <a16:creationId xmlns="" xmlns:a16="http://schemas.microsoft.com/office/drawing/2014/main" id="{081F9D7A-C38A-4B90-9D4F-4D4707DFD458}"/>
              </a:ext>
            </a:extLst>
          </p:cNvPr>
          <p:cNvSpPr txBox="1"/>
          <p:nvPr/>
        </p:nvSpPr>
        <p:spPr>
          <a:xfrm>
            <a:off x="8618497" y="4084043"/>
            <a:ext cx="1997475" cy="369332"/>
          </a:xfrm>
          <a:prstGeom prst="rect">
            <a:avLst/>
          </a:prstGeom>
          <a:noFill/>
        </p:spPr>
        <p:txBody>
          <a:bodyPr wrap="square" rtlCol="0">
            <a:spAutoFit/>
          </a:bodyPr>
          <a:lstStyle/>
          <a:p>
            <a:pPr algn="ctr"/>
            <a:r>
              <a:rPr lang="en-GB" b="1" dirty="0"/>
              <a:t>20%</a:t>
            </a:r>
            <a:endParaRPr lang="en-GB" sz="1600" dirty="0"/>
          </a:p>
        </p:txBody>
      </p:sp>
      <p:grpSp>
        <p:nvGrpSpPr>
          <p:cNvPr id="36" name="Group 35">
            <a:extLst>
              <a:ext uri="{FF2B5EF4-FFF2-40B4-BE49-F238E27FC236}">
                <a16:creationId xmlns="" xmlns:a16="http://schemas.microsoft.com/office/drawing/2014/main" id="{A6AC3651-AF9B-441E-B30C-77967C352FD3}"/>
              </a:ext>
            </a:extLst>
          </p:cNvPr>
          <p:cNvGrpSpPr/>
          <p:nvPr/>
        </p:nvGrpSpPr>
        <p:grpSpPr>
          <a:xfrm>
            <a:off x="3576001" y="4843309"/>
            <a:ext cx="4538769" cy="1200330"/>
            <a:chOff x="3861751" y="4843308"/>
            <a:chExt cx="4538769" cy="1200330"/>
          </a:xfrm>
        </p:grpSpPr>
        <p:sp>
          <p:nvSpPr>
            <p:cNvPr id="9" name="TextBox 8">
              <a:extLst>
                <a:ext uri="{FF2B5EF4-FFF2-40B4-BE49-F238E27FC236}">
                  <a16:creationId xmlns="" xmlns:a16="http://schemas.microsoft.com/office/drawing/2014/main" id="{3B5F9FF9-E3D1-48A1-993D-F77F51CC4D8F}"/>
                </a:ext>
              </a:extLst>
            </p:cNvPr>
            <p:cNvSpPr txBox="1"/>
            <p:nvPr/>
          </p:nvSpPr>
          <p:spPr>
            <a:xfrm>
              <a:off x="4769553" y="4843309"/>
              <a:ext cx="3630967" cy="1200329"/>
            </a:xfrm>
            <a:prstGeom prst="rect">
              <a:avLst/>
            </a:prstGeom>
            <a:noFill/>
            <a:ln>
              <a:solidFill>
                <a:srgbClr val="3488A0"/>
              </a:solidFill>
            </a:ln>
          </p:spPr>
          <p:txBody>
            <a:bodyPr wrap="square" rtlCol="0">
              <a:spAutoFit/>
            </a:bodyPr>
            <a:lstStyle/>
            <a:p>
              <a:pPr algn="ctr"/>
              <a:r>
                <a:rPr lang="en-GB" dirty="0"/>
                <a:t>More emissions are created by the drive to the supermarket to buy air freighted food than created by the air freighting</a:t>
              </a:r>
            </a:p>
          </p:txBody>
        </p:sp>
        <p:sp>
          <p:nvSpPr>
            <p:cNvPr id="35" name="Isosceles Triangle 34">
              <a:extLst>
                <a:ext uri="{FF2B5EF4-FFF2-40B4-BE49-F238E27FC236}">
                  <a16:creationId xmlns="" xmlns:a16="http://schemas.microsoft.com/office/drawing/2014/main" id="{F81A68E8-547E-4019-A282-9F8797394DF7}"/>
                </a:ext>
              </a:extLst>
            </p:cNvPr>
            <p:cNvSpPr/>
            <p:nvPr/>
          </p:nvSpPr>
          <p:spPr>
            <a:xfrm rot="16200000">
              <a:off x="3911627" y="5176361"/>
              <a:ext cx="1200329" cy="534223"/>
            </a:xfrm>
            <a:prstGeom prst="triangl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 xmlns:a16="http://schemas.microsoft.com/office/drawing/2014/main" id="{3038D54E-C8C7-4085-9F31-C17F819D73F2}"/>
                </a:ext>
              </a:extLst>
            </p:cNvPr>
            <p:cNvGrpSpPr/>
            <p:nvPr/>
          </p:nvGrpSpPr>
          <p:grpSpPr>
            <a:xfrm>
              <a:off x="3861751" y="5060546"/>
              <a:ext cx="765852" cy="765852"/>
              <a:chOff x="4424255" y="3251554"/>
              <a:chExt cx="1364600" cy="1364600"/>
            </a:xfrm>
          </p:grpSpPr>
          <p:sp>
            <p:nvSpPr>
              <p:cNvPr id="7" name="Oval 6">
                <a:extLst>
                  <a:ext uri="{FF2B5EF4-FFF2-40B4-BE49-F238E27FC236}">
                    <a16:creationId xmlns="" xmlns:a16="http://schemas.microsoft.com/office/drawing/2014/main" id="{2FB66E8D-5FC3-49F6-BBB5-8902DDAADA11}"/>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Airplane">
                <a:extLst>
                  <a:ext uri="{FF2B5EF4-FFF2-40B4-BE49-F238E27FC236}">
                    <a16:creationId xmlns="" xmlns:a16="http://schemas.microsoft.com/office/drawing/2014/main" id="{283E677C-10D7-46CC-898C-978098BB89E0}"/>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4649355" y="3476654"/>
                <a:ext cx="914400" cy="914400"/>
              </a:xfrm>
              <a:prstGeom prst="rect">
                <a:avLst/>
              </a:prstGeom>
            </p:spPr>
          </p:pic>
        </p:grpSp>
      </p:grpSp>
      <p:sp>
        <p:nvSpPr>
          <p:cNvPr id="46" name="Flowchart: Merge 45">
            <a:extLst>
              <a:ext uri="{FF2B5EF4-FFF2-40B4-BE49-F238E27FC236}">
                <a16:creationId xmlns="" xmlns:a16="http://schemas.microsoft.com/office/drawing/2014/main" id="{302A94C8-A3FB-44AE-AFC2-DC4B29289C0A}"/>
              </a:ext>
            </a:extLst>
          </p:cNvPr>
          <p:cNvSpPr/>
          <p:nvPr/>
        </p:nvSpPr>
        <p:spPr>
          <a:xfrm rot="5400000">
            <a:off x="5493023" y="-2096391"/>
            <a:ext cx="635852" cy="7980558"/>
          </a:xfrm>
          <a:prstGeom prst="flowChartMerg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 xmlns:a16="http://schemas.microsoft.com/office/drawing/2014/main" id="{2F20A651-1900-41D8-9852-358A2D44EE6D}"/>
              </a:ext>
            </a:extLst>
          </p:cNvPr>
          <p:cNvSpPr txBox="1"/>
          <p:nvPr/>
        </p:nvSpPr>
        <p:spPr>
          <a:xfrm>
            <a:off x="4798577" y="6283603"/>
            <a:ext cx="2024743" cy="261610"/>
          </a:xfrm>
          <a:prstGeom prst="rect">
            <a:avLst/>
          </a:prstGeom>
          <a:noFill/>
        </p:spPr>
        <p:txBody>
          <a:bodyPr wrap="square" rtlCol="0">
            <a:spAutoFit/>
          </a:bodyPr>
          <a:lstStyle/>
          <a:p>
            <a:r>
              <a:rPr lang="en-GB" sz="1100" dirty="0"/>
              <a:t>www.alimentarium.org/en</a:t>
            </a:r>
          </a:p>
        </p:txBody>
      </p:sp>
      <p:sp>
        <p:nvSpPr>
          <p:cNvPr id="38" name="TextBox 37">
            <a:extLst>
              <a:ext uri="{FF2B5EF4-FFF2-40B4-BE49-F238E27FC236}">
                <a16:creationId xmlns="" xmlns:a16="http://schemas.microsoft.com/office/drawing/2014/main" id="{E9CE0BCB-4D84-442F-AFC7-D8768E87044C}"/>
              </a:ext>
            </a:extLst>
          </p:cNvPr>
          <p:cNvSpPr txBox="1"/>
          <p:nvPr/>
        </p:nvSpPr>
        <p:spPr>
          <a:xfrm>
            <a:off x="1118180" y="4656848"/>
            <a:ext cx="2350129" cy="1323439"/>
          </a:xfrm>
          <a:prstGeom prst="rect">
            <a:avLst/>
          </a:prstGeom>
          <a:noFill/>
        </p:spPr>
        <p:txBody>
          <a:bodyPr wrap="square" rtlCol="0">
            <a:spAutoFit/>
          </a:bodyPr>
          <a:lstStyle/>
          <a:p>
            <a:pPr algn="ctr"/>
            <a:r>
              <a:rPr lang="en-GB" sz="1600" b="1" dirty="0"/>
              <a:t>Least CO</a:t>
            </a:r>
            <a:r>
              <a:rPr lang="en-GB" sz="1600" b="1" baseline="-25000" dirty="0"/>
              <a:t>2</a:t>
            </a:r>
            <a:r>
              <a:rPr lang="en-GB" sz="1600" b="1" dirty="0"/>
              <a:t> emitting form of food transport.</a:t>
            </a:r>
          </a:p>
          <a:p>
            <a:pPr algn="ctr"/>
            <a:r>
              <a:rPr lang="en-GB" sz="1600" b="1" dirty="0"/>
              <a:t>30</a:t>
            </a:r>
            <a:r>
              <a:rPr lang="en-GB" sz="1600" dirty="0"/>
              <a:t> </a:t>
            </a:r>
            <a:r>
              <a:rPr lang="en-GB" sz="1600" dirty="0" err="1"/>
              <a:t>grammes</a:t>
            </a:r>
            <a:r>
              <a:rPr lang="en-GB" sz="1600" dirty="0"/>
              <a:t> per tonne of food per kilometre</a:t>
            </a:r>
          </a:p>
        </p:txBody>
      </p:sp>
      <p:sp>
        <p:nvSpPr>
          <p:cNvPr id="39" name="TextBox 38">
            <a:extLst>
              <a:ext uri="{FF2B5EF4-FFF2-40B4-BE49-F238E27FC236}">
                <a16:creationId xmlns="" xmlns:a16="http://schemas.microsoft.com/office/drawing/2014/main" id="{78B14F13-F014-4514-9C25-8BBFC9DC8536}"/>
              </a:ext>
            </a:extLst>
          </p:cNvPr>
          <p:cNvSpPr txBox="1"/>
          <p:nvPr/>
        </p:nvSpPr>
        <p:spPr>
          <a:xfrm>
            <a:off x="8547853" y="4705688"/>
            <a:ext cx="2557248" cy="1323439"/>
          </a:xfrm>
          <a:prstGeom prst="rect">
            <a:avLst/>
          </a:prstGeom>
          <a:noFill/>
        </p:spPr>
        <p:txBody>
          <a:bodyPr wrap="square" rtlCol="0">
            <a:spAutoFit/>
          </a:bodyPr>
          <a:lstStyle/>
          <a:p>
            <a:pPr algn="ctr"/>
            <a:r>
              <a:rPr lang="en-GB" sz="1600" b="1" dirty="0"/>
              <a:t>Most CO</a:t>
            </a:r>
            <a:r>
              <a:rPr lang="en-GB" sz="1600" b="1" baseline="-25000" dirty="0"/>
              <a:t>2</a:t>
            </a:r>
            <a:r>
              <a:rPr lang="en-GB" sz="1600" b="1" dirty="0"/>
              <a:t> emitting form of food transport</a:t>
            </a:r>
          </a:p>
          <a:p>
            <a:pPr algn="ctr"/>
            <a:r>
              <a:rPr lang="en-GB" sz="1600" b="1" dirty="0"/>
              <a:t>1500</a:t>
            </a:r>
            <a:r>
              <a:rPr lang="en-GB" sz="1600" dirty="0"/>
              <a:t> </a:t>
            </a:r>
            <a:r>
              <a:rPr lang="en-GB" sz="1600" dirty="0" err="1"/>
              <a:t>grammes</a:t>
            </a:r>
            <a:r>
              <a:rPr lang="en-GB" sz="1600" dirty="0"/>
              <a:t> per tonne of food per kilometre</a:t>
            </a:r>
          </a:p>
        </p:txBody>
      </p:sp>
    </p:spTree>
    <p:extLst>
      <p:ext uri="{BB962C8B-B14F-4D97-AF65-F5344CB8AC3E}">
        <p14:creationId xmlns:p14="http://schemas.microsoft.com/office/powerpoint/2010/main" val="207142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64E7FFC7-D623-465A-B073-410E84B74E72}"/>
              </a:ext>
            </a:extLst>
          </p:cNvPr>
          <p:cNvGrpSpPr/>
          <p:nvPr/>
        </p:nvGrpSpPr>
        <p:grpSpPr>
          <a:xfrm>
            <a:off x="2477035" y="929910"/>
            <a:ext cx="7179045" cy="5152259"/>
            <a:chOff x="2487426" y="607792"/>
            <a:chExt cx="7179045" cy="5152259"/>
          </a:xfrm>
        </p:grpSpPr>
        <p:sp>
          <p:nvSpPr>
            <p:cNvPr id="4" name="Oval 3">
              <a:extLst>
                <a:ext uri="{FF2B5EF4-FFF2-40B4-BE49-F238E27FC236}">
                  <a16:creationId xmlns="" xmlns:a16="http://schemas.microsoft.com/office/drawing/2014/main" id="{325DEE6E-6AEA-4236-9481-25FD43C6FA67}"/>
                </a:ext>
              </a:extLst>
            </p:cNvPr>
            <p:cNvSpPr/>
            <p:nvPr/>
          </p:nvSpPr>
          <p:spPr>
            <a:xfrm>
              <a:off x="3918012" y="607792"/>
              <a:ext cx="4355976" cy="4355976"/>
            </a:xfrm>
            <a:prstGeom prst="ellipse">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5" name="Rectangle 4" descr="Truck">
              <a:extLst>
                <a:ext uri="{FF2B5EF4-FFF2-40B4-BE49-F238E27FC236}">
                  <a16:creationId xmlns="" xmlns:a16="http://schemas.microsoft.com/office/drawing/2014/main" id="{F47902BF-E21B-4ABE-8E24-89C5A03C14EA}"/>
                </a:ext>
              </a:extLst>
            </p:cNvPr>
            <p:cNvSpPr/>
            <p:nvPr/>
          </p:nvSpPr>
          <p:spPr>
            <a:xfrm>
              <a:off x="4890723" y="1536118"/>
              <a:ext cx="2499330" cy="2499326"/>
            </a:xfrm>
            <a:prstGeom prst="rect">
              <a:avLst/>
            </a:prstGeom>
            <a: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a:extLst>
                <a:ext uri="{FF2B5EF4-FFF2-40B4-BE49-F238E27FC236}">
                  <a16:creationId xmlns="" xmlns:a16="http://schemas.microsoft.com/office/drawing/2014/main" id="{40F771DD-917D-422F-B1B1-4F352D431240}"/>
                </a:ext>
              </a:extLst>
            </p:cNvPr>
            <p:cNvGrpSpPr/>
            <p:nvPr/>
          </p:nvGrpSpPr>
          <p:grpSpPr>
            <a:xfrm>
              <a:off x="2487426" y="3749673"/>
              <a:ext cx="7179045" cy="2010378"/>
              <a:chOff x="7041543" y="2695306"/>
              <a:chExt cx="2997156" cy="839306"/>
            </a:xfrm>
          </p:grpSpPr>
          <p:sp>
            <p:nvSpPr>
              <p:cNvPr id="7" name="Rectangle 6">
                <a:extLst>
                  <a:ext uri="{FF2B5EF4-FFF2-40B4-BE49-F238E27FC236}">
                    <a16:creationId xmlns="" xmlns:a16="http://schemas.microsoft.com/office/drawing/2014/main" id="{F6C1E7D8-C709-459A-B09A-C5450FB422E3}"/>
                  </a:ext>
                </a:extLst>
              </p:cNvPr>
              <p:cNvSpPr/>
              <p:nvPr/>
            </p:nvSpPr>
            <p:spPr>
              <a:xfrm>
                <a:off x="7041543" y="2695306"/>
                <a:ext cx="298125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TextBox 7">
                <a:extLst>
                  <a:ext uri="{FF2B5EF4-FFF2-40B4-BE49-F238E27FC236}">
                    <a16:creationId xmlns="" xmlns:a16="http://schemas.microsoft.com/office/drawing/2014/main" id="{C1300A8A-2A77-4D5D-AA7D-B210AD3D8D73}"/>
                  </a:ext>
                </a:extLst>
              </p:cNvPr>
              <p:cNvSpPr txBox="1"/>
              <p:nvPr/>
            </p:nvSpPr>
            <p:spPr>
              <a:xfrm>
                <a:off x="7057449" y="2814612"/>
                <a:ext cx="298125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cap="all"/>
                </a:pPr>
                <a:r>
                  <a:rPr lang="en-US" sz="8000" kern="1200" dirty="0"/>
                  <a:t>Food miles</a:t>
                </a:r>
              </a:p>
            </p:txBody>
          </p:sp>
        </p:grpSp>
      </p:grpSp>
    </p:spTree>
    <p:extLst>
      <p:ext uri="{BB962C8B-B14F-4D97-AF65-F5344CB8AC3E}">
        <p14:creationId xmlns:p14="http://schemas.microsoft.com/office/powerpoint/2010/main" val="1787861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0B237-B1C5-4D85-9FC6-91BE6623FC7D}"/>
              </a:ext>
            </a:extLst>
          </p:cNvPr>
          <p:cNvSpPr>
            <a:spLocks noGrp="1"/>
          </p:cNvSpPr>
          <p:nvPr>
            <p:ph type="title"/>
          </p:nvPr>
        </p:nvSpPr>
        <p:spPr>
          <a:xfrm>
            <a:off x="1066800" y="203034"/>
            <a:ext cx="10058400" cy="1371600"/>
          </a:xfrm>
        </p:spPr>
        <p:txBody>
          <a:bodyPr/>
          <a:lstStyle/>
          <a:p>
            <a:r>
              <a:rPr lang="en-GB" dirty="0"/>
              <a:t>Lets calculate..</a:t>
            </a:r>
          </a:p>
        </p:txBody>
      </p:sp>
      <p:sp>
        <p:nvSpPr>
          <p:cNvPr id="23" name="TextBox 22">
            <a:extLst>
              <a:ext uri="{FF2B5EF4-FFF2-40B4-BE49-F238E27FC236}">
                <a16:creationId xmlns="" xmlns:a16="http://schemas.microsoft.com/office/drawing/2014/main" id="{D4F577FF-3407-4935-BD0C-DE2D2C251F3B}"/>
              </a:ext>
            </a:extLst>
          </p:cNvPr>
          <p:cNvSpPr txBox="1"/>
          <p:nvPr/>
        </p:nvSpPr>
        <p:spPr>
          <a:xfrm>
            <a:off x="1383108" y="1326103"/>
            <a:ext cx="9425784" cy="1015663"/>
          </a:xfrm>
          <a:prstGeom prst="rect">
            <a:avLst/>
          </a:prstGeom>
          <a:noFill/>
        </p:spPr>
        <p:txBody>
          <a:bodyPr wrap="square" rtlCol="0">
            <a:spAutoFit/>
          </a:bodyPr>
          <a:lstStyle/>
          <a:p>
            <a:pPr algn="ctr"/>
            <a:r>
              <a:rPr lang="en-GB" sz="2000" dirty="0"/>
              <a:t>In activities 1 and 2 we looked at a selection of meals and explored how we could reduce our food miles by buying more locally produced food. Now lets look at another example in more detail.</a:t>
            </a:r>
          </a:p>
        </p:txBody>
      </p:sp>
      <p:sp>
        <p:nvSpPr>
          <p:cNvPr id="27" name="TextBox 26">
            <a:extLst>
              <a:ext uri="{FF2B5EF4-FFF2-40B4-BE49-F238E27FC236}">
                <a16:creationId xmlns="" xmlns:a16="http://schemas.microsoft.com/office/drawing/2014/main" id="{F8352617-07AC-492B-99CE-100491D8DCBA}"/>
              </a:ext>
            </a:extLst>
          </p:cNvPr>
          <p:cNvSpPr txBox="1"/>
          <p:nvPr/>
        </p:nvSpPr>
        <p:spPr>
          <a:xfrm>
            <a:off x="4624460" y="3473110"/>
            <a:ext cx="4904509" cy="646331"/>
          </a:xfrm>
          <a:prstGeom prst="rect">
            <a:avLst/>
          </a:prstGeom>
          <a:noFill/>
        </p:spPr>
        <p:txBody>
          <a:bodyPr wrap="square" rtlCol="0">
            <a:spAutoFit/>
          </a:bodyPr>
          <a:lstStyle/>
          <a:p>
            <a:r>
              <a:rPr lang="en-GB" dirty="0"/>
              <a:t>Around only </a:t>
            </a:r>
            <a:r>
              <a:rPr lang="en-GB" b="1" dirty="0"/>
              <a:t>20% </a:t>
            </a:r>
            <a:r>
              <a:rPr lang="en-GB" dirty="0"/>
              <a:t>of all tomatoes consumed in the UK are grown here.</a:t>
            </a:r>
          </a:p>
        </p:txBody>
      </p:sp>
      <p:sp>
        <p:nvSpPr>
          <p:cNvPr id="29" name="TextBox 28">
            <a:extLst>
              <a:ext uri="{FF2B5EF4-FFF2-40B4-BE49-F238E27FC236}">
                <a16:creationId xmlns="" xmlns:a16="http://schemas.microsoft.com/office/drawing/2014/main" id="{8B7A83EE-89E4-4A42-AE73-675E194C28E1}"/>
              </a:ext>
            </a:extLst>
          </p:cNvPr>
          <p:cNvSpPr txBox="1"/>
          <p:nvPr/>
        </p:nvSpPr>
        <p:spPr>
          <a:xfrm>
            <a:off x="4627419" y="4766902"/>
            <a:ext cx="4904509" cy="923330"/>
          </a:xfrm>
          <a:prstGeom prst="rect">
            <a:avLst/>
          </a:prstGeom>
          <a:noFill/>
        </p:spPr>
        <p:txBody>
          <a:bodyPr wrap="square" rtlCol="0">
            <a:spAutoFit/>
          </a:bodyPr>
          <a:lstStyle/>
          <a:p>
            <a:r>
              <a:rPr lang="en-GB" dirty="0"/>
              <a:t>The remaining percentage are imported from countries including South Africa and Morocco.</a:t>
            </a:r>
          </a:p>
        </p:txBody>
      </p:sp>
      <p:pic>
        <p:nvPicPr>
          <p:cNvPr id="31" name="Picture 30">
            <a:extLst>
              <a:ext uri="{FF2B5EF4-FFF2-40B4-BE49-F238E27FC236}">
                <a16:creationId xmlns="" xmlns:a16="http://schemas.microsoft.com/office/drawing/2014/main" id="{00832713-CC65-4D82-ADB4-747EFD8381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243" y="2243340"/>
            <a:ext cx="3885022" cy="3679964"/>
          </a:xfrm>
          <a:prstGeom prst="rect">
            <a:avLst/>
          </a:prstGeom>
        </p:spPr>
      </p:pic>
    </p:spTree>
    <p:extLst>
      <p:ext uri="{BB962C8B-B14F-4D97-AF65-F5344CB8AC3E}">
        <p14:creationId xmlns:p14="http://schemas.microsoft.com/office/powerpoint/2010/main" val="2165398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D011D-B74B-4F72-BDA8-E07023713E61}"/>
              </a:ext>
            </a:extLst>
          </p:cNvPr>
          <p:cNvSpPr>
            <a:spLocks noGrp="1"/>
          </p:cNvSpPr>
          <p:nvPr>
            <p:ph type="title"/>
          </p:nvPr>
        </p:nvSpPr>
        <p:spPr>
          <a:xfrm>
            <a:off x="458275" y="417687"/>
            <a:ext cx="10058400" cy="852374"/>
          </a:xfrm>
        </p:spPr>
        <p:txBody>
          <a:bodyPr/>
          <a:lstStyle/>
          <a:p>
            <a:r>
              <a:rPr lang="en-GB" dirty="0"/>
              <a:t>Calculating </a:t>
            </a:r>
            <a:r>
              <a:rPr lang="en-GB" dirty="0" smtClean="0"/>
              <a:t>CO</a:t>
            </a:r>
            <a:r>
              <a:rPr lang="en-GB" baseline="-25000" dirty="0" smtClean="0"/>
              <a:t>2</a:t>
            </a:r>
            <a:r>
              <a:rPr lang="en-GB" dirty="0" smtClean="0"/>
              <a:t> </a:t>
            </a:r>
            <a:r>
              <a:rPr lang="en-GB" dirty="0" err="1"/>
              <a:t>emittance</a:t>
            </a:r>
            <a:endParaRPr lang="en-GB" dirty="0"/>
          </a:p>
        </p:txBody>
      </p:sp>
      <p:grpSp>
        <p:nvGrpSpPr>
          <p:cNvPr id="4" name="Group 3">
            <a:extLst>
              <a:ext uri="{FF2B5EF4-FFF2-40B4-BE49-F238E27FC236}">
                <a16:creationId xmlns="" xmlns:a16="http://schemas.microsoft.com/office/drawing/2014/main" id="{45FE0852-993F-4ACE-AEA6-FAF2B1BDA8C2}"/>
              </a:ext>
            </a:extLst>
          </p:cNvPr>
          <p:cNvGrpSpPr/>
          <p:nvPr/>
        </p:nvGrpSpPr>
        <p:grpSpPr>
          <a:xfrm>
            <a:off x="3574539" y="2308705"/>
            <a:ext cx="1364600" cy="1364600"/>
            <a:chOff x="1794373" y="3395148"/>
            <a:chExt cx="1364600" cy="1364600"/>
          </a:xfrm>
        </p:grpSpPr>
        <p:sp>
          <p:nvSpPr>
            <p:cNvPr id="5" name="Oval 4">
              <a:extLst>
                <a:ext uri="{FF2B5EF4-FFF2-40B4-BE49-F238E27FC236}">
                  <a16:creationId xmlns="" xmlns:a16="http://schemas.microsoft.com/office/drawing/2014/main" id="{EB5C27FC-DA90-4D89-B5B9-D7DFEB540132}"/>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Truck">
              <a:extLst>
                <a:ext uri="{FF2B5EF4-FFF2-40B4-BE49-F238E27FC236}">
                  <a16:creationId xmlns="" xmlns:a16="http://schemas.microsoft.com/office/drawing/2014/main" id="{2BA652FB-8F85-4935-AB76-0415330FAE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19473" y="3620248"/>
              <a:ext cx="914400" cy="914400"/>
            </a:xfrm>
            <a:prstGeom prst="rect">
              <a:avLst/>
            </a:prstGeom>
          </p:spPr>
        </p:pic>
      </p:grpSp>
      <p:grpSp>
        <p:nvGrpSpPr>
          <p:cNvPr id="7" name="Group 6">
            <a:extLst>
              <a:ext uri="{FF2B5EF4-FFF2-40B4-BE49-F238E27FC236}">
                <a16:creationId xmlns="" xmlns:a16="http://schemas.microsoft.com/office/drawing/2014/main" id="{EC2996D2-D3C5-4538-87CB-18766C619BCB}"/>
              </a:ext>
            </a:extLst>
          </p:cNvPr>
          <p:cNvGrpSpPr/>
          <p:nvPr/>
        </p:nvGrpSpPr>
        <p:grpSpPr>
          <a:xfrm>
            <a:off x="8409416" y="2307900"/>
            <a:ext cx="1364600" cy="1364600"/>
            <a:chOff x="4424255" y="3251554"/>
            <a:chExt cx="1364600" cy="1364600"/>
          </a:xfrm>
        </p:grpSpPr>
        <p:sp>
          <p:nvSpPr>
            <p:cNvPr id="8" name="Oval 7">
              <a:extLst>
                <a:ext uri="{FF2B5EF4-FFF2-40B4-BE49-F238E27FC236}">
                  <a16:creationId xmlns="" xmlns:a16="http://schemas.microsoft.com/office/drawing/2014/main" id="{B598CBBD-5F16-48A2-BCC5-6043A7BF36EA}"/>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Airplane">
              <a:extLst>
                <a:ext uri="{FF2B5EF4-FFF2-40B4-BE49-F238E27FC236}">
                  <a16:creationId xmlns="" xmlns:a16="http://schemas.microsoft.com/office/drawing/2014/main" id="{31E466A1-2928-495E-BD98-CD699B2FCC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49355" y="3476654"/>
              <a:ext cx="914400" cy="914400"/>
            </a:xfrm>
            <a:prstGeom prst="rect">
              <a:avLst/>
            </a:prstGeom>
          </p:spPr>
        </p:pic>
      </p:grpSp>
      <p:grpSp>
        <p:nvGrpSpPr>
          <p:cNvPr id="10" name="Group 9">
            <a:extLst>
              <a:ext uri="{FF2B5EF4-FFF2-40B4-BE49-F238E27FC236}">
                <a16:creationId xmlns="" xmlns:a16="http://schemas.microsoft.com/office/drawing/2014/main" id="{AF603C54-C5C6-4EFA-937F-A78AB868477B}"/>
              </a:ext>
            </a:extLst>
          </p:cNvPr>
          <p:cNvGrpSpPr/>
          <p:nvPr/>
        </p:nvGrpSpPr>
        <p:grpSpPr>
          <a:xfrm>
            <a:off x="6073387" y="2307900"/>
            <a:ext cx="1364600" cy="1364600"/>
            <a:chOff x="6829491" y="3444896"/>
            <a:chExt cx="1364600" cy="1364600"/>
          </a:xfrm>
        </p:grpSpPr>
        <p:sp>
          <p:nvSpPr>
            <p:cNvPr id="11" name="Oval 10">
              <a:extLst>
                <a:ext uri="{FF2B5EF4-FFF2-40B4-BE49-F238E27FC236}">
                  <a16:creationId xmlns="" xmlns:a16="http://schemas.microsoft.com/office/drawing/2014/main" id="{C5ED28E8-04D0-44FA-88C6-55A8B52A236B}"/>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ugboat">
              <a:extLst>
                <a:ext uri="{FF2B5EF4-FFF2-40B4-BE49-F238E27FC236}">
                  <a16:creationId xmlns="" xmlns:a16="http://schemas.microsoft.com/office/drawing/2014/main" id="{73C2742F-039F-41CF-81D4-9959469D62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54591" y="3620248"/>
              <a:ext cx="914400" cy="914400"/>
            </a:xfrm>
            <a:prstGeom prst="rect">
              <a:avLst/>
            </a:prstGeom>
          </p:spPr>
        </p:pic>
      </p:grpSp>
      <p:sp>
        <p:nvSpPr>
          <p:cNvPr id="13" name="TextBox 12">
            <a:extLst>
              <a:ext uri="{FF2B5EF4-FFF2-40B4-BE49-F238E27FC236}">
                <a16:creationId xmlns="" xmlns:a16="http://schemas.microsoft.com/office/drawing/2014/main" id="{7D678203-0A52-4FD3-B141-86674AF9200A}"/>
              </a:ext>
            </a:extLst>
          </p:cNvPr>
          <p:cNvSpPr txBox="1"/>
          <p:nvPr/>
        </p:nvSpPr>
        <p:spPr>
          <a:xfrm>
            <a:off x="3426780" y="1883550"/>
            <a:ext cx="1677880" cy="400110"/>
          </a:xfrm>
          <a:prstGeom prst="rect">
            <a:avLst/>
          </a:prstGeom>
          <a:noFill/>
        </p:spPr>
        <p:txBody>
          <a:bodyPr wrap="square" rtlCol="0">
            <a:spAutoFit/>
          </a:bodyPr>
          <a:lstStyle/>
          <a:p>
            <a:r>
              <a:rPr lang="en-GB" sz="2000" dirty="0"/>
              <a:t>Lancashire</a:t>
            </a:r>
          </a:p>
        </p:txBody>
      </p:sp>
      <p:sp>
        <p:nvSpPr>
          <p:cNvPr id="14" name="TextBox 13">
            <a:extLst>
              <a:ext uri="{FF2B5EF4-FFF2-40B4-BE49-F238E27FC236}">
                <a16:creationId xmlns="" xmlns:a16="http://schemas.microsoft.com/office/drawing/2014/main" id="{6477067B-60FD-4858-9EBB-0DC8BA37A93B}"/>
              </a:ext>
            </a:extLst>
          </p:cNvPr>
          <p:cNvSpPr txBox="1"/>
          <p:nvPr/>
        </p:nvSpPr>
        <p:spPr>
          <a:xfrm>
            <a:off x="8252776" y="1889065"/>
            <a:ext cx="1677880" cy="400110"/>
          </a:xfrm>
          <a:prstGeom prst="rect">
            <a:avLst/>
          </a:prstGeom>
          <a:noFill/>
        </p:spPr>
        <p:txBody>
          <a:bodyPr wrap="square" rtlCol="0">
            <a:spAutoFit/>
          </a:bodyPr>
          <a:lstStyle/>
          <a:p>
            <a:r>
              <a:rPr lang="en-GB" sz="2000" dirty="0"/>
              <a:t>South Africa</a:t>
            </a:r>
          </a:p>
        </p:txBody>
      </p:sp>
      <p:sp>
        <p:nvSpPr>
          <p:cNvPr id="15" name="TextBox 14">
            <a:extLst>
              <a:ext uri="{FF2B5EF4-FFF2-40B4-BE49-F238E27FC236}">
                <a16:creationId xmlns="" xmlns:a16="http://schemas.microsoft.com/office/drawing/2014/main" id="{0EC7A8DB-F2C6-4484-939F-38DB930B4566}"/>
              </a:ext>
            </a:extLst>
          </p:cNvPr>
          <p:cNvSpPr txBox="1"/>
          <p:nvPr/>
        </p:nvSpPr>
        <p:spPr>
          <a:xfrm>
            <a:off x="6076089" y="1883550"/>
            <a:ext cx="1361898" cy="400110"/>
          </a:xfrm>
          <a:prstGeom prst="rect">
            <a:avLst/>
          </a:prstGeom>
          <a:noFill/>
        </p:spPr>
        <p:txBody>
          <a:bodyPr wrap="square" rtlCol="0">
            <a:spAutoFit/>
          </a:bodyPr>
          <a:lstStyle/>
          <a:p>
            <a:r>
              <a:rPr lang="en-GB" sz="2000" dirty="0"/>
              <a:t>Morocco</a:t>
            </a:r>
          </a:p>
        </p:txBody>
      </p:sp>
      <p:sp>
        <p:nvSpPr>
          <p:cNvPr id="16" name="TextBox 15">
            <a:extLst>
              <a:ext uri="{FF2B5EF4-FFF2-40B4-BE49-F238E27FC236}">
                <a16:creationId xmlns="" xmlns:a16="http://schemas.microsoft.com/office/drawing/2014/main" id="{895236F3-0FE3-4ED8-94ED-4799B8D0C4DB}"/>
              </a:ext>
            </a:extLst>
          </p:cNvPr>
          <p:cNvSpPr txBox="1"/>
          <p:nvPr/>
        </p:nvSpPr>
        <p:spPr>
          <a:xfrm>
            <a:off x="783190" y="4794668"/>
            <a:ext cx="2308193" cy="646331"/>
          </a:xfrm>
          <a:prstGeom prst="rect">
            <a:avLst/>
          </a:prstGeom>
          <a:noFill/>
        </p:spPr>
        <p:txBody>
          <a:bodyPr wrap="square" rtlCol="0">
            <a:spAutoFit/>
          </a:bodyPr>
          <a:lstStyle/>
          <a:p>
            <a:r>
              <a:rPr lang="en-GB" dirty="0"/>
              <a:t>The distance being travelled is:</a:t>
            </a:r>
          </a:p>
        </p:txBody>
      </p:sp>
      <p:sp>
        <p:nvSpPr>
          <p:cNvPr id="17" name="TextBox 16">
            <a:extLst>
              <a:ext uri="{FF2B5EF4-FFF2-40B4-BE49-F238E27FC236}">
                <a16:creationId xmlns="" xmlns:a16="http://schemas.microsoft.com/office/drawing/2014/main" id="{CB4DFB77-62C6-4506-8DA7-AF7247D3BE23}"/>
              </a:ext>
            </a:extLst>
          </p:cNvPr>
          <p:cNvSpPr txBox="1"/>
          <p:nvPr/>
        </p:nvSpPr>
        <p:spPr>
          <a:xfrm>
            <a:off x="783190" y="3940596"/>
            <a:ext cx="2332872" cy="646331"/>
          </a:xfrm>
          <a:prstGeom prst="rect">
            <a:avLst/>
          </a:prstGeom>
          <a:noFill/>
        </p:spPr>
        <p:txBody>
          <a:bodyPr wrap="square" rtlCol="0">
            <a:spAutoFit/>
          </a:bodyPr>
          <a:lstStyle/>
          <a:p>
            <a:r>
              <a:rPr lang="en-GB" dirty="0"/>
              <a:t>Which has a CO</a:t>
            </a:r>
            <a:r>
              <a:rPr lang="en-GB" baseline="-25000" dirty="0"/>
              <a:t>2</a:t>
            </a:r>
            <a:r>
              <a:rPr lang="en-GB" dirty="0"/>
              <a:t> footprint of:</a:t>
            </a:r>
          </a:p>
        </p:txBody>
      </p:sp>
      <p:sp>
        <p:nvSpPr>
          <p:cNvPr id="18" name="TextBox 17">
            <a:extLst>
              <a:ext uri="{FF2B5EF4-FFF2-40B4-BE49-F238E27FC236}">
                <a16:creationId xmlns="" xmlns:a16="http://schemas.microsoft.com/office/drawing/2014/main" id="{383AD7FC-7079-4559-BF63-C88E0419D6DC}"/>
              </a:ext>
            </a:extLst>
          </p:cNvPr>
          <p:cNvSpPr txBox="1"/>
          <p:nvPr/>
        </p:nvSpPr>
        <p:spPr>
          <a:xfrm>
            <a:off x="3261934" y="4079095"/>
            <a:ext cx="2174283" cy="369332"/>
          </a:xfrm>
          <a:prstGeom prst="rect">
            <a:avLst/>
          </a:prstGeom>
          <a:noFill/>
        </p:spPr>
        <p:txBody>
          <a:bodyPr wrap="square" rtlCol="0">
            <a:spAutoFit/>
          </a:bodyPr>
          <a:lstStyle/>
          <a:p>
            <a:r>
              <a:rPr lang="en-GB" dirty="0"/>
              <a:t>120gm/tonne/km</a:t>
            </a:r>
          </a:p>
        </p:txBody>
      </p:sp>
      <p:sp>
        <p:nvSpPr>
          <p:cNvPr id="19" name="TextBox 18">
            <a:extLst>
              <a:ext uri="{FF2B5EF4-FFF2-40B4-BE49-F238E27FC236}">
                <a16:creationId xmlns="" xmlns:a16="http://schemas.microsoft.com/office/drawing/2014/main" id="{9A8FDA6B-9337-45AD-9324-DFA73318D3AB}"/>
              </a:ext>
            </a:extLst>
          </p:cNvPr>
          <p:cNvSpPr txBox="1"/>
          <p:nvPr/>
        </p:nvSpPr>
        <p:spPr>
          <a:xfrm>
            <a:off x="5734149" y="4074462"/>
            <a:ext cx="2053445" cy="369332"/>
          </a:xfrm>
          <a:prstGeom prst="rect">
            <a:avLst/>
          </a:prstGeom>
          <a:noFill/>
        </p:spPr>
        <p:txBody>
          <a:bodyPr wrap="square" rtlCol="0">
            <a:spAutoFit/>
          </a:bodyPr>
          <a:lstStyle/>
          <a:p>
            <a:r>
              <a:rPr lang="en-GB" dirty="0"/>
              <a:t>30gm/tonne/km</a:t>
            </a:r>
          </a:p>
        </p:txBody>
      </p:sp>
      <p:sp>
        <p:nvSpPr>
          <p:cNvPr id="20" name="TextBox 19">
            <a:extLst>
              <a:ext uri="{FF2B5EF4-FFF2-40B4-BE49-F238E27FC236}">
                <a16:creationId xmlns="" xmlns:a16="http://schemas.microsoft.com/office/drawing/2014/main" id="{DEBBDA2C-6DF1-46D7-AA11-521B8376A7FF}"/>
              </a:ext>
            </a:extLst>
          </p:cNvPr>
          <p:cNvSpPr txBox="1"/>
          <p:nvPr/>
        </p:nvSpPr>
        <p:spPr>
          <a:xfrm>
            <a:off x="7965008" y="4079641"/>
            <a:ext cx="2253416" cy="369332"/>
          </a:xfrm>
          <a:prstGeom prst="rect">
            <a:avLst/>
          </a:prstGeom>
          <a:noFill/>
        </p:spPr>
        <p:txBody>
          <a:bodyPr wrap="square" rtlCol="0">
            <a:spAutoFit/>
          </a:bodyPr>
          <a:lstStyle/>
          <a:p>
            <a:r>
              <a:rPr lang="en-GB" dirty="0"/>
              <a:t>1500gm/tonne/km</a:t>
            </a:r>
          </a:p>
        </p:txBody>
      </p:sp>
      <p:sp>
        <p:nvSpPr>
          <p:cNvPr id="21" name="TextBox 20">
            <a:extLst>
              <a:ext uri="{FF2B5EF4-FFF2-40B4-BE49-F238E27FC236}">
                <a16:creationId xmlns="" xmlns:a16="http://schemas.microsoft.com/office/drawing/2014/main" id="{6E38A11C-3785-413F-87FA-3D586C3533E0}"/>
              </a:ext>
            </a:extLst>
          </p:cNvPr>
          <p:cNvSpPr txBox="1"/>
          <p:nvPr/>
        </p:nvSpPr>
        <p:spPr>
          <a:xfrm>
            <a:off x="783190" y="5548535"/>
            <a:ext cx="2512380" cy="646331"/>
          </a:xfrm>
          <a:prstGeom prst="rect">
            <a:avLst/>
          </a:prstGeom>
          <a:noFill/>
        </p:spPr>
        <p:txBody>
          <a:bodyPr wrap="square" rtlCol="0">
            <a:spAutoFit/>
          </a:bodyPr>
          <a:lstStyle/>
          <a:p>
            <a:r>
              <a:rPr lang="en-GB" dirty="0"/>
              <a:t>Total </a:t>
            </a:r>
            <a:r>
              <a:rPr lang="en-GB" dirty="0" smtClean="0"/>
              <a:t>CO</a:t>
            </a:r>
            <a:r>
              <a:rPr lang="en-GB" baseline="-25000" dirty="0" smtClean="0"/>
              <a:t>2</a:t>
            </a:r>
            <a:r>
              <a:rPr lang="en-GB" dirty="0" smtClean="0"/>
              <a:t> </a:t>
            </a:r>
            <a:r>
              <a:rPr lang="en-GB" dirty="0"/>
              <a:t>emittance</a:t>
            </a:r>
          </a:p>
          <a:p>
            <a:r>
              <a:rPr lang="en-GB" dirty="0"/>
              <a:t>for this journey is:</a:t>
            </a:r>
          </a:p>
        </p:txBody>
      </p:sp>
      <p:sp>
        <p:nvSpPr>
          <p:cNvPr id="22" name="TextBox 21">
            <a:extLst>
              <a:ext uri="{FF2B5EF4-FFF2-40B4-BE49-F238E27FC236}">
                <a16:creationId xmlns="" xmlns:a16="http://schemas.microsoft.com/office/drawing/2014/main" id="{33ED315A-D399-43E8-88C2-51B0E170C1FF}"/>
              </a:ext>
            </a:extLst>
          </p:cNvPr>
          <p:cNvSpPr txBox="1"/>
          <p:nvPr/>
        </p:nvSpPr>
        <p:spPr>
          <a:xfrm>
            <a:off x="3799638" y="4950187"/>
            <a:ext cx="967667" cy="369332"/>
          </a:xfrm>
          <a:prstGeom prst="rect">
            <a:avLst/>
          </a:prstGeom>
          <a:noFill/>
        </p:spPr>
        <p:txBody>
          <a:bodyPr wrap="square" rtlCol="0">
            <a:spAutoFit/>
          </a:bodyPr>
          <a:lstStyle/>
          <a:p>
            <a:r>
              <a:rPr lang="en-GB" dirty="0"/>
              <a:t>300km</a:t>
            </a:r>
          </a:p>
        </p:txBody>
      </p:sp>
      <p:sp>
        <p:nvSpPr>
          <p:cNvPr id="23" name="TextBox 22">
            <a:extLst>
              <a:ext uri="{FF2B5EF4-FFF2-40B4-BE49-F238E27FC236}">
                <a16:creationId xmlns="" xmlns:a16="http://schemas.microsoft.com/office/drawing/2014/main" id="{09D98619-75AE-4EC1-B612-0CB472C4F05E}"/>
              </a:ext>
            </a:extLst>
          </p:cNvPr>
          <p:cNvSpPr txBox="1"/>
          <p:nvPr/>
        </p:nvSpPr>
        <p:spPr>
          <a:xfrm>
            <a:off x="6271853" y="4950187"/>
            <a:ext cx="1096613" cy="369332"/>
          </a:xfrm>
          <a:prstGeom prst="rect">
            <a:avLst/>
          </a:prstGeom>
          <a:noFill/>
        </p:spPr>
        <p:txBody>
          <a:bodyPr wrap="square" rtlCol="0">
            <a:spAutoFit/>
          </a:bodyPr>
          <a:lstStyle/>
          <a:p>
            <a:r>
              <a:rPr lang="en-GB" dirty="0"/>
              <a:t>2166km</a:t>
            </a:r>
          </a:p>
        </p:txBody>
      </p:sp>
      <p:sp>
        <p:nvSpPr>
          <p:cNvPr id="24" name="TextBox 23">
            <a:extLst>
              <a:ext uri="{FF2B5EF4-FFF2-40B4-BE49-F238E27FC236}">
                <a16:creationId xmlns="" xmlns:a16="http://schemas.microsoft.com/office/drawing/2014/main" id="{635F770B-FEA1-4509-AFC7-E86E4EBA3379}"/>
              </a:ext>
            </a:extLst>
          </p:cNvPr>
          <p:cNvSpPr txBox="1"/>
          <p:nvPr/>
        </p:nvSpPr>
        <p:spPr>
          <a:xfrm>
            <a:off x="8609395" y="4950187"/>
            <a:ext cx="1096613" cy="369332"/>
          </a:xfrm>
          <a:prstGeom prst="rect">
            <a:avLst/>
          </a:prstGeom>
          <a:noFill/>
        </p:spPr>
        <p:txBody>
          <a:bodyPr wrap="square" rtlCol="0">
            <a:spAutoFit/>
          </a:bodyPr>
          <a:lstStyle/>
          <a:p>
            <a:r>
              <a:rPr lang="en-GB" dirty="0"/>
              <a:t>9513km</a:t>
            </a:r>
          </a:p>
        </p:txBody>
      </p:sp>
      <p:pic>
        <p:nvPicPr>
          <p:cNvPr id="31" name="Graphic 30" descr="Help">
            <a:extLst>
              <a:ext uri="{FF2B5EF4-FFF2-40B4-BE49-F238E27FC236}">
                <a16:creationId xmlns="" xmlns:a16="http://schemas.microsoft.com/office/drawing/2014/main" id="{09749F2B-9C42-4C9B-8961-CC7DE9D4412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26271" y="5395544"/>
            <a:ext cx="914400" cy="914400"/>
          </a:xfrm>
          <a:prstGeom prst="rect">
            <a:avLst/>
          </a:prstGeom>
        </p:spPr>
      </p:pic>
      <p:pic>
        <p:nvPicPr>
          <p:cNvPr id="32" name="Graphic 31" descr="Help">
            <a:extLst>
              <a:ext uri="{FF2B5EF4-FFF2-40B4-BE49-F238E27FC236}">
                <a16:creationId xmlns="" xmlns:a16="http://schemas.microsoft.com/office/drawing/2014/main" id="{5F173863-4306-43F1-9308-C5788DF4FDC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641814" y="5429125"/>
            <a:ext cx="914400" cy="914400"/>
          </a:xfrm>
          <a:prstGeom prst="rect">
            <a:avLst/>
          </a:prstGeom>
        </p:spPr>
      </p:pic>
      <p:pic>
        <p:nvPicPr>
          <p:cNvPr id="33" name="Graphic 32" descr="Help">
            <a:extLst>
              <a:ext uri="{FF2B5EF4-FFF2-40B4-BE49-F238E27FC236}">
                <a16:creationId xmlns="" xmlns:a16="http://schemas.microsoft.com/office/drawing/2014/main" id="{2729DFEA-6F9B-46C4-8495-1D06A8F65C6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271853" y="5440999"/>
            <a:ext cx="914400" cy="914400"/>
          </a:xfrm>
          <a:prstGeom prst="rect">
            <a:avLst/>
          </a:prstGeom>
        </p:spPr>
      </p:pic>
      <p:sp>
        <p:nvSpPr>
          <p:cNvPr id="34" name="Star: 6 Points 33">
            <a:extLst>
              <a:ext uri="{FF2B5EF4-FFF2-40B4-BE49-F238E27FC236}">
                <a16:creationId xmlns="" xmlns:a16="http://schemas.microsoft.com/office/drawing/2014/main" id="{CD0A0F0A-395B-4065-AC1A-FA065666E34B}"/>
              </a:ext>
            </a:extLst>
          </p:cNvPr>
          <p:cNvSpPr/>
          <p:nvPr/>
        </p:nvSpPr>
        <p:spPr>
          <a:xfrm>
            <a:off x="8952596" y="541526"/>
            <a:ext cx="2511369" cy="1328814"/>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 xmlns:a16="http://schemas.microsoft.com/office/drawing/2014/main" id="{C05369A6-A8FB-4344-98D7-6A8BB1D315DD}"/>
              </a:ext>
            </a:extLst>
          </p:cNvPr>
          <p:cNvSpPr txBox="1"/>
          <p:nvPr/>
        </p:nvSpPr>
        <p:spPr>
          <a:xfrm>
            <a:off x="9603491" y="985153"/>
            <a:ext cx="1380539" cy="369332"/>
          </a:xfrm>
          <a:prstGeom prst="rect">
            <a:avLst/>
          </a:prstGeom>
          <a:noFill/>
        </p:spPr>
        <p:txBody>
          <a:bodyPr wrap="square" rtlCol="0">
            <a:spAutoFit/>
          </a:bodyPr>
          <a:lstStyle/>
          <a:p>
            <a:r>
              <a:rPr lang="en-GB" dirty="0"/>
              <a:t>Activity 3</a:t>
            </a:r>
          </a:p>
        </p:txBody>
      </p:sp>
      <p:sp>
        <p:nvSpPr>
          <p:cNvPr id="29" name="TextBox 28">
            <a:extLst>
              <a:ext uri="{FF2B5EF4-FFF2-40B4-BE49-F238E27FC236}">
                <a16:creationId xmlns="" xmlns:a16="http://schemas.microsoft.com/office/drawing/2014/main" id="{11240C1C-B208-4AEF-9B2E-8D9789B3A164}"/>
              </a:ext>
            </a:extLst>
          </p:cNvPr>
          <p:cNvSpPr txBox="1"/>
          <p:nvPr/>
        </p:nvSpPr>
        <p:spPr>
          <a:xfrm>
            <a:off x="783190" y="2545227"/>
            <a:ext cx="2332872" cy="923330"/>
          </a:xfrm>
          <a:prstGeom prst="rect">
            <a:avLst/>
          </a:prstGeom>
          <a:noFill/>
        </p:spPr>
        <p:txBody>
          <a:bodyPr wrap="square" rtlCol="0">
            <a:spAutoFit/>
          </a:bodyPr>
          <a:lstStyle/>
          <a:p>
            <a:r>
              <a:rPr lang="en-GB" dirty="0"/>
              <a:t>We are moving 1 tonne of tomatoes by:</a:t>
            </a:r>
          </a:p>
        </p:txBody>
      </p:sp>
      <p:sp>
        <p:nvSpPr>
          <p:cNvPr id="30" name="TextBox 29">
            <a:extLst>
              <a:ext uri="{FF2B5EF4-FFF2-40B4-BE49-F238E27FC236}">
                <a16:creationId xmlns="" xmlns:a16="http://schemas.microsoft.com/office/drawing/2014/main" id="{43A365AE-EB6A-453C-8E6D-B0083EEB54B9}"/>
              </a:ext>
            </a:extLst>
          </p:cNvPr>
          <p:cNvSpPr txBox="1"/>
          <p:nvPr/>
        </p:nvSpPr>
        <p:spPr>
          <a:xfrm>
            <a:off x="10019022" y="4350022"/>
            <a:ext cx="1727712" cy="1200329"/>
          </a:xfrm>
          <a:prstGeom prst="rect">
            <a:avLst/>
          </a:prstGeom>
          <a:noFill/>
        </p:spPr>
        <p:txBody>
          <a:bodyPr wrap="square" rtlCol="0">
            <a:spAutoFit/>
          </a:bodyPr>
          <a:lstStyle/>
          <a:p>
            <a:pPr algn="ctr"/>
            <a:r>
              <a:rPr lang="en-GB" dirty="0"/>
              <a:t>Work out the total CO</a:t>
            </a:r>
            <a:r>
              <a:rPr lang="en-GB" baseline="-25000" dirty="0"/>
              <a:t>2</a:t>
            </a:r>
            <a:r>
              <a:rPr lang="en-GB" dirty="0"/>
              <a:t> emittance for each journey. </a:t>
            </a:r>
          </a:p>
        </p:txBody>
      </p:sp>
      <p:sp>
        <p:nvSpPr>
          <p:cNvPr id="3" name="Arc 2">
            <a:extLst>
              <a:ext uri="{FF2B5EF4-FFF2-40B4-BE49-F238E27FC236}">
                <a16:creationId xmlns="" xmlns:a16="http://schemas.microsoft.com/office/drawing/2014/main" id="{01F09473-2511-4C21-8C3F-1B4C335E0F30}"/>
              </a:ext>
            </a:extLst>
          </p:cNvPr>
          <p:cNvSpPr/>
          <p:nvPr/>
        </p:nvSpPr>
        <p:spPr>
          <a:xfrm rot="5912311">
            <a:off x="9664925" y="4889304"/>
            <a:ext cx="1058698" cy="1146232"/>
          </a:xfrm>
          <a:prstGeom prst="arc">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6" name="TextBox 35">
            <a:extLst>
              <a:ext uri="{FF2B5EF4-FFF2-40B4-BE49-F238E27FC236}">
                <a16:creationId xmlns="" xmlns:a16="http://schemas.microsoft.com/office/drawing/2014/main" id="{A9605EB9-F807-4D81-895E-4119396DA9B5}"/>
              </a:ext>
            </a:extLst>
          </p:cNvPr>
          <p:cNvSpPr txBox="1"/>
          <p:nvPr/>
        </p:nvSpPr>
        <p:spPr>
          <a:xfrm>
            <a:off x="783190" y="1937461"/>
            <a:ext cx="2332872" cy="369332"/>
          </a:xfrm>
          <a:prstGeom prst="rect">
            <a:avLst/>
          </a:prstGeom>
          <a:noFill/>
        </p:spPr>
        <p:txBody>
          <a:bodyPr wrap="square" rtlCol="0">
            <a:spAutoFit/>
          </a:bodyPr>
          <a:lstStyle/>
          <a:p>
            <a:r>
              <a:rPr lang="en-GB" dirty="0"/>
              <a:t>Food origin</a:t>
            </a:r>
          </a:p>
        </p:txBody>
      </p:sp>
      <p:sp>
        <p:nvSpPr>
          <p:cNvPr id="37" name="TextBox 36">
            <a:extLst>
              <a:ext uri="{FF2B5EF4-FFF2-40B4-BE49-F238E27FC236}">
                <a16:creationId xmlns="" xmlns:a16="http://schemas.microsoft.com/office/drawing/2014/main" id="{6477067B-60FD-4858-9EBB-0DC8BA37A93B}"/>
              </a:ext>
            </a:extLst>
          </p:cNvPr>
          <p:cNvSpPr txBox="1"/>
          <p:nvPr/>
        </p:nvSpPr>
        <p:spPr>
          <a:xfrm>
            <a:off x="348833" y="1141838"/>
            <a:ext cx="6067140" cy="400110"/>
          </a:xfrm>
          <a:prstGeom prst="rect">
            <a:avLst/>
          </a:prstGeom>
          <a:noFill/>
        </p:spPr>
        <p:txBody>
          <a:bodyPr wrap="square" rtlCol="0">
            <a:spAutoFit/>
          </a:bodyPr>
          <a:lstStyle/>
          <a:p>
            <a:r>
              <a:rPr lang="en-GB" sz="2000" dirty="0"/>
              <a:t>(this is worked out in kilometres instead of miles)</a:t>
            </a:r>
          </a:p>
        </p:txBody>
      </p:sp>
    </p:spTree>
    <p:extLst>
      <p:ext uri="{BB962C8B-B14F-4D97-AF65-F5344CB8AC3E}">
        <p14:creationId xmlns:p14="http://schemas.microsoft.com/office/powerpoint/2010/main" val="974163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BDD011D-B74B-4F72-BDA8-E07023713E61}"/>
              </a:ext>
            </a:extLst>
          </p:cNvPr>
          <p:cNvSpPr>
            <a:spLocks noGrp="1"/>
          </p:cNvSpPr>
          <p:nvPr>
            <p:ph type="title"/>
          </p:nvPr>
        </p:nvSpPr>
        <p:spPr>
          <a:xfrm>
            <a:off x="783190" y="279659"/>
            <a:ext cx="10058400" cy="1371600"/>
          </a:xfrm>
        </p:spPr>
        <p:txBody>
          <a:bodyPr/>
          <a:lstStyle/>
          <a:p>
            <a:r>
              <a:rPr lang="en-GB" dirty="0"/>
              <a:t>Activity 3 - answers</a:t>
            </a:r>
          </a:p>
        </p:txBody>
      </p:sp>
      <p:grpSp>
        <p:nvGrpSpPr>
          <p:cNvPr id="4" name="Group 3">
            <a:extLst>
              <a:ext uri="{FF2B5EF4-FFF2-40B4-BE49-F238E27FC236}">
                <a16:creationId xmlns="" xmlns:a16="http://schemas.microsoft.com/office/drawing/2014/main" id="{45FE0852-993F-4ACE-AEA6-FAF2B1BDA8C2}"/>
              </a:ext>
            </a:extLst>
          </p:cNvPr>
          <p:cNvGrpSpPr/>
          <p:nvPr/>
        </p:nvGrpSpPr>
        <p:grpSpPr>
          <a:xfrm>
            <a:off x="3574539" y="2308705"/>
            <a:ext cx="1364600" cy="1364600"/>
            <a:chOff x="1794373" y="3395148"/>
            <a:chExt cx="1364600" cy="1364600"/>
          </a:xfrm>
        </p:grpSpPr>
        <p:sp>
          <p:nvSpPr>
            <p:cNvPr id="5" name="Oval 4">
              <a:extLst>
                <a:ext uri="{FF2B5EF4-FFF2-40B4-BE49-F238E27FC236}">
                  <a16:creationId xmlns="" xmlns:a16="http://schemas.microsoft.com/office/drawing/2014/main" id="{EB5C27FC-DA90-4D89-B5B9-D7DFEB540132}"/>
                </a:ext>
              </a:extLst>
            </p:cNvPr>
            <p:cNvSpPr/>
            <p:nvPr/>
          </p:nvSpPr>
          <p:spPr>
            <a:xfrm>
              <a:off x="1794373" y="3395148"/>
              <a:ext cx="1364600" cy="1364600"/>
            </a:xfrm>
            <a:prstGeom prst="ellipse">
              <a:avLst/>
            </a:prstGeom>
            <a:solidFill>
              <a:srgbClr val="57903F"/>
            </a:solidFill>
            <a:ln>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Truck">
              <a:extLst>
                <a:ext uri="{FF2B5EF4-FFF2-40B4-BE49-F238E27FC236}">
                  <a16:creationId xmlns="" xmlns:a16="http://schemas.microsoft.com/office/drawing/2014/main" id="{2BA652FB-8F85-4935-AB76-0415330FAEF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2019473" y="3620248"/>
              <a:ext cx="914400" cy="914400"/>
            </a:xfrm>
            <a:prstGeom prst="rect">
              <a:avLst/>
            </a:prstGeom>
          </p:spPr>
        </p:pic>
      </p:grpSp>
      <p:grpSp>
        <p:nvGrpSpPr>
          <p:cNvPr id="7" name="Group 6">
            <a:extLst>
              <a:ext uri="{FF2B5EF4-FFF2-40B4-BE49-F238E27FC236}">
                <a16:creationId xmlns="" xmlns:a16="http://schemas.microsoft.com/office/drawing/2014/main" id="{EC2996D2-D3C5-4538-87CB-18766C619BCB}"/>
              </a:ext>
            </a:extLst>
          </p:cNvPr>
          <p:cNvGrpSpPr/>
          <p:nvPr/>
        </p:nvGrpSpPr>
        <p:grpSpPr>
          <a:xfrm>
            <a:off x="8409416" y="2307900"/>
            <a:ext cx="1364600" cy="1364600"/>
            <a:chOff x="4424255" y="3251554"/>
            <a:chExt cx="1364600" cy="1364600"/>
          </a:xfrm>
        </p:grpSpPr>
        <p:sp>
          <p:nvSpPr>
            <p:cNvPr id="8" name="Oval 7">
              <a:extLst>
                <a:ext uri="{FF2B5EF4-FFF2-40B4-BE49-F238E27FC236}">
                  <a16:creationId xmlns="" xmlns:a16="http://schemas.microsoft.com/office/drawing/2014/main" id="{B598CBBD-5F16-48A2-BCC5-6043A7BF36EA}"/>
                </a:ext>
              </a:extLst>
            </p:cNvPr>
            <p:cNvSpPr/>
            <p:nvPr/>
          </p:nvSpPr>
          <p:spPr>
            <a:xfrm>
              <a:off x="4424255" y="3251554"/>
              <a:ext cx="1364600" cy="1364600"/>
            </a:xfrm>
            <a:prstGeom prst="ellipse">
              <a:avLst/>
            </a:prstGeom>
            <a:solidFill>
              <a:srgbClr val="3488A0"/>
            </a:solidFill>
            <a:ln>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descr="Airplane">
              <a:extLst>
                <a:ext uri="{FF2B5EF4-FFF2-40B4-BE49-F238E27FC236}">
                  <a16:creationId xmlns="" xmlns:a16="http://schemas.microsoft.com/office/drawing/2014/main" id="{31E466A1-2928-495E-BD98-CD699B2FCC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649355" y="3476654"/>
              <a:ext cx="914400" cy="914400"/>
            </a:xfrm>
            <a:prstGeom prst="rect">
              <a:avLst/>
            </a:prstGeom>
          </p:spPr>
        </p:pic>
      </p:grpSp>
      <p:grpSp>
        <p:nvGrpSpPr>
          <p:cNvPr id="10" name="Group 9">
            <a:extLst>
              <a:ext uri="{FF2B5EF4-FFF2-40B4-BE49-F238E27FC236}">
                <a16:creationId xmlns="" xmlns:a16="http://schemas.microsoft.com/office/drawing/2014/main" id="{AF603C54-C5C6-4EFA-937F-A78AB868477B}"/>
              </a:ext>
            </a:extLst>
          </p:cNvPr>
          <p:cNvGrpSpPr/>
          <p:nvPr/>
        </p:nvGrpSpPr>
        <p:grpSpPr>
          <a:xfrm>
            <a:off x="6073387" y="2307900"/>
            <a:ext cx="1364600" cy="1364600"/>
            <a:chOff x="6829491" y="3444896"/>
            <a:chExt cx="1364600" cy="1364600"/>
          </a:xfrm>
        </p:grpSpPr>
        <p:sp>
          <p:nvSpPr>
            <p:cNvPr id="11" name="Oval 10">
              <a:extLst>
                <a:ext uri="{FF2B5EF4-FFF2-40B4-BE49-F238E27FC236}">
                  <a16:creationId xmlns="" xmlns:a16="http://schemas.microsoft.com/office/drawing/2014/main" id="{C5ED28E8-04D0-44FA-88C6-55A8B52A236B}"/>
                </a:ext>
              </a:extLst>
            </p:cNvPr>
            <p:cNvSpPr/>
            <p:nvPr/>
          </p:nvSpPr>
          <p:spPr>
            <a:xfrm>
              <a:off x="6829491" y="3444896"/>
              <a:ext cx="1364600" cy="1364600"/>
            </a:xfrm>
            <a:prstGeom prst="ellipse">
              <a:avLst/>
            </a:prstGeom>
            <a:solidFill>
              <a:srgbClr val="F8D22F"/>
            </a:solidFill>
            <a:ln>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Tugboat">
              <a:extLst>
                <a:ext uri="{FF2B5EF4-FFF2-40B4-BE49-F238E27FC236}">
                  <a16:creationId xmlns="" xmlns:a16="http://schemas.microsoft.com/office/drawing/2014/main" id="{73C2742F-039F-41CF-81D4-9959469D6260}"/>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054591" y="3620248"/>
              <a:ext cx="914400" cy="914400"/>
            </a:xfrm>
            <a:prstGeom prst="rect">
              <a:avLst/>
            </a:prstGeom>
          </p:spPr>
        </p:pic>
      </p:grpSp>
      <p:sp>
        <p:nvSpPr>
          <p:cNvPr id="13" name="TextBox 12">
            <a:extLst>
              <a:ext uri="{FF2B5EF4-FFF2-40B4-BE49-F238E27FC236}">
                <a16:creationId xmlns="" xmlns:a16="http://schemas.microsoft.com/office/drawing/2014/main" id="{7D678203-0A52-4FD3-B141-86674AF9200A}"/>
              </a:ext>
            </a:extLst>
          </p:cNvPr>
          <p:cNvSpPr txBox="1"/>
          <p:nvPr/>
        </p:nvSpPr>
        <p:spPr>
          <a:xfrm>
            <a:off x="3426780" y="1883550"/>
            <a:ext cx="1677880" cy="400110"/>
          </a:xfrm>
          <a:prstGeom prst="rect">
            <a:avLst/>
          </a:prstGeom>
          <a:noFill/>
        </p:spPr>
        <p:txBody>
          <a:bodyPr wrap="square" rtlCol="0">
            <a:spAutoFit/>
          </a:bodyPr>
          <a:lstStyle/>
          <a:p>
            <a:r>
              <a:rPr lang="en-GB" sz="2000" dirty="0"/>
              <a:t>Lancashire</a:t>
            </a:r>
          </a:p>
        </p:txBody>
      </p:sp>
      <p:sp>
        <p:nvSpPr>
          <p:cNvPr id="14" name="TextBox 13">
            <a:extLst>
              <a:ext uri="{FF2B5EF4-FFF2-40B4-BE49-F238E27FC236}">
                <a16:creationId xmlns="" xmlns:a16="http://schemas.microsoft.com/office/drawing/2014/main" id="{6477067B-60FD-4858-9EBB-0DC8BA37A93B}"/>
              </a:ext>
            </a:extLst>
          </p:cNvPr>
          <p:cNvSpPr txBox="1"/>
          <p:nvPr/>
        </p:nvSpPr>
        <p:spPr>
          <a:xfrm>
            <a:off x="8252776" y="1889065"/>
            <a:ext cx="1677880" cy="400110"/>
          </a:xfrm>
          <a:prstGeom prst="rect">
            <a:avLst/>
          </a:prstGeom>
          <a:noFill/>
        </p:spPr>
        <p:txBody>
          <a:bodyPr wrap="square" rtlCol="0">
            <a:spAutoFit/>
          </a:bodyPr>
          <a:lstStyle/>
          <a:p>
            <a:r>
              <a:rPr lang="en-GB" sz="2000" dirty="0"/>
              <a:t>South Africa</a:t>
            </a:r>
          </a:p>
        </p:txBody>
      </p:sp>
      <p:sp>
        <p:nvSpPr>
          <p:cNvPr id="15" name="TextBox 14">
            <a:extLst>
              <a:ext uri="{FF2B5EF4-FFF2-40B4-BE49-F238E27FC236}">
                <a16:creationId xmlns="" xmlns:a16="http://schemas.microsoft.com/office/drawing/2014/main" id="{0EC7A8DB-F2C6-4484-939F-38DB930B4566}"/>
              </a:ext>
            </a:extLst>
          </p:cNvPr>
          <p:cNvSpPr txBox="1"/>
          <p:nvPr/>
        </p:nvSpPr>
        <p:spPr>
          <a:xfrm>
            <a:off x="6076089" y="1883550"/>
            <a:ext cx="1361898" cy="400110"/>
          </a:xfrm>
          <a:prstGeom prst="rect">
            <a:avLst/>
          </a:prstGeom>
          <a:noFill/>
        </p:spPr>
        <p:txBody>
          <a:bodyPr wrap="square" rtlCol="0">
            <a:spAutoFit/>
          </a:bodyPr>
          <a:lstStyle/>
          <a:p>
            <a:r>
              <a:rPr lang="en-GB" sz="2000" dirty="0"/>
              <a:t>Morocco</a:t>
            </a:r>
          </a:p>
        </p:txBody>
      </p:sp>
      <p:sp>
        <p:nvSpPr>
          <p:cNvPr id="16" name="TextBox 15">
            <a:extLst>
              <a:ext uri="{FF2B5EF4-FFF2-40B4-BE49-F238E27FC236}">
                <a16:creationId xmlns="" xmlns:a16="http://schemas.microsoft.com/office/drawing/2014/main" id="{895236F3-0FE3-4ED8-94ED-4799B8D0C4DB}"/>
              </a:ext>
            </a:extLst>
          </p:cNvPr>
          <p:cNvSpPr txBox="1"/>
          <p:nvPr/>
        </p:nvSpPr>
        <p:spPr>
          <a:xfrm>
            <a:off x="783190" y="4794668"/>
            <a:ext cx="2308193" cy="646331"/>
          </a:xfrm>
          <a:prstGeom prst="rect">
            <a:avLst/>
          </a:prstGeom>
          <a:noFill/>
        </p:spPr>
        <p:txBody>
          <a:bodyPr wrap="square" rtlCol="0">
            <a:spAutoFit/>
          </a:bodyPr>
          <a:lstStyle/>
          <a:p>
            <a:r>
              <a:rPr lang="en-GB" dirty="0"/>
              <a:t>The distance being travelled is:</a:t>
            </a:r>
          </a:p>
        </p:txBody>
      </p:sp>
      <p:sp>
        <p:nvSpPr>
          <p:cNvPr id="17" name="TextBox 16">
            <a:extLst>
              <a:ext uri="{FF2B5EF4-FFF2-40B4-BE49-F238E27FC236}">
                <a16:creationId xmlns="" xmlns:a16="http://schemas.microsoft.com/office/drawing/2014/main" id="{CB4DFB77-62C6-4506-8DA7-AF7247D3BE23}"/>
              </a:ext>
            </a:extLst>
          </p:cNvPr>
          <p:cNvSpPr txBox="1"/>
          <p:nvPr/>
        </p:nvSpPr>
        <p:spPr>
          <a:xfrm>
            <a:off x="783190" y="3940596"/>
            <a:ext cx="2332872" cy="646331"/>
          </a:xfrm>
          <a:prstGeom prst="rect">
            <a:avLst/>
          </a:prstGeom>
          <a:noFill/>
        </p:spPr>
        <p:txBody>
          <a:bodyPr wrap="square" rtlCol="0">
            <a:spAutoFit/>
          </a:bodyPr>
          <a:lstStyle/>
          <a:p>
            <a:r>
              <a:rPr lang="en-GB" dirty="0"/>
              <a:t>Which has a CO</a:t>
            </a:r>
            <a:r>
              <a:rPr lang="en-GB" baseline="-25000" dirty="0"/>
              <a:t>2</a:t>
            </a:r>
            <a:r>
              <a:rPr lang="en-GB" dirty="0"/>
              <a:t> footprint of:</a:t>
            </a:r>
          </a:p>
        </p:txBody>
      </p:sp>
      <p:sp>
        <p:nvSpPr>
          <p:cNvPr id="18" name="TextBox 17">
            <a:extLst>
              <a:ext uri="{FF2B5EF4-FFF2-40B4-BE49-F238E27FC236}">
                <a16:creationId xmlns="" xmlns:a16="http://schemas.microsoft.com/office/drawing/2014/main" id="{383AD7FC-7079-4559-BF63-C88E0419D6DC}"/>
              </a:ext>
            </a:extLst>
          </p:cNvPr>
          <p:cNvSpPr txBox="1"/>
          <p:nvPr/>
        </p:nvSpPr>
        <p:spPr>
          <a:xfrm>
            <a:off x="3261934" y="4079095"/>
            <a:ext cx="2174283" cy="369332"/>
          </a:xfrm>
          <a:prstGeom prst="rect">
            <a:avLst/>
          </a:prstGeom>
          <a:noFill/>
        </p:spPr>
        <p:txBody>
          <a:bodyPr wrap="square" rtlCol="0">
            <a:spAutoFit/>
          </a:bodyPr>
          <a:lstStyle/>
          <a:p>
            <a:r>
              <a:rPr lang="en-GB" dirty="0"/>
              <a:t>120gm/tonne/km</a:t>
            </a:r>
          </a:p>
        </p:txBody>
      </p:sp>
      <p:sp>
        <p:nvSpPr>
          <p:cNvPr id="19" name="TextBox 18">
            <a:extLst>
              <a:ext uri="{FF2B5EF4-FFF2-40B4-BE49-F238E27FC236}">
                <a16:creationId xmlns="" xmlns:a16="http://schemas.microsoft.com/office/drawing/2014/main" id="{9A8FDA6B-9337-45AD-9324-DFA73318D3AB}"/>
              </a:ext>
            </a:extLst>
          </p:cNvPr>
          <p:cNvSpPr txBox="1"/>
          <p:nvPr/>
        </p:nvSpPr>
        <p:spPr>
          <a:xfrm>
            <a:off x="5734149" y="4074462"/>
            <a:ext cx="2053445" cy="369332"/>
          </a:xfrm>
          <a:prstGeom prst="rect">
            <a:avLst/>
          </a:prstGeom>
          <a:noFill/>
        </p:spPr>
        <p:txBody>
          <a:bodyPr wrap="square" rtlCol="0">
            <a:spAutoFit/>
          </a:bodyPr>
          <a:lstStyle/>
          <a:p>
            <a:r>
              <a:rPr lang="en-GB" dirty="0"/>
              <a:t>30gm/tonne/km</a:t>
            </a:r>
          </a:p>
        </p:txBody>
      </p:sp>
      <p:sp>
        <p:nvSpPr>
          <p:cNvPr id="20" name="TextBox 19">
            <a:extLst>
              <a:ext uri="{FF2B5EF4-FFF2-40B4-BE49-F238E27FC236}">
                <a16:creationId xmlns="" xmlns:a16="http://schemas.microsoft.com/office/drawing/2014/main" id="{DEBBDA2C-6DF1-46D7-AA11-521B8376A7FF}"/>
              </a:ext>
            </a:extLst>
          </p:cNvPr>
          <p:cNvSpPr txBox="1"/>
          <p:nvPr/>
        </p:nvSpPr>
        <p:spPr>
          <a:xfrm>
            <a:off x="7965008" y="4079641"/>
            <a:ext cx="2253416" cy="369332"/>
          </a:xfrm>
          <a:prstGeom prst="rect">
            <a:avLst/>
          </a:prstGeom>
          <a:noFill/>
        </p:spPr>
        <p:txBody>
          <a:bodyPr wrap="square" rtlCol="0">
            <a:spAutoFit/>
          </a:bodyPr>
          <a:lstStyle/>
          <a:p>
            <a:r>
              <a:rPr lang="en-GB" dirty="0"/>
              <a:t>1500gm/tonne/km</a:t>
            </a:r>
          </a:p>
        </p:txBody>
      </p:sp>
      <p:sp>
        <p:nvSpPr>
          <p:cNvPr id="21" name="TextBox 20">
            <a:extLst>
              <a:ext uri="{FF2B5EF4-FFF2-40B4-BE49-F238E27FC236}">
                <a16:creationId xmlns="" xmlns:a16="http://schemas.microsoft.com/office/drawing/2014/main" id="{6E38A11C-3785-413F-87FA-3D586C3533E0}"/>
              </a:ext>
            </a:extLst>
          </p:cNvPr>
          <p:cNvSpPr txBox="1"/>
          <p:nvPr/>
        </p:nvSpPr>
        <p:spPr>
          <a:xfrm>
            <a:off x="783190" y="5548535"/>
            <a:ext cx="2512380" cy="646331"/>
          </a:xfrm>
          <a:prstGeom prst="rect">
            <a:avLst/>
          </a:prstGeom>
          <a:noFill/>
        </p:spPr>
        <p:txBody>
          <a:bodyPr wrap="square" rtlCol="0">
            <a:spAutoFit/>
          </a:bodyPr>
          <a:lstStyle/>
          <a:p>
            <a:r>
              <a:rPr lang="en-GB" dirty="0"/>
              <a:t>Total </a:t>
            </a:r>
            <a:r>
              <a:rPr lang="en-GB" dirty="0" smtClean="0"/>
              <a:t>CO</a:t>
            </a:r>
            <a:r>
              <a:rPr lang="en-GB" baseline="-25000" dirty="0" smtClean="0"/>
              <a:t>2 </a:t>
            </a:r>
            <a:r>
              <a:rPr lang="en-GB" dirty="0"/>
              <a:t>emittance</a:t>
            </a:r>
          </a:p>
          <a:p>
            <a:r>
              <a:rPr lang="en-GB" dirty="0"/>
              <a:t>for this journey is:</a:t>
            </a:r>
          </a:p>
        </p:txBody>
      </p:sp>
      <p:sp>
        <p:nvSpPr>
          <p:cNvPr id="22" name="TextBox 21">
            <a:extLst>
              <a:ext uri="{FF2B5EF4-FFF2-40B4-BE49-F238E27FC236}">
                <a16:creationId xmlns="" xmlns:a16="http://schemas.microsoft.com/office/drawing/2014/main" id="{33ED315A-D399-43E8-88C2-51B0E170C1FF}"/>
              </a:ext>
            </a:extLst>
          </p:cNvPr>
          <p:cNvSpPr txBox="1"/>
          <p:nvPr/>
        </p:nvSpPr>
        <p:spPr>
          <a:xfrm>
            <a:off x="3799638" y="4950187"/>
            <a:ext cx="967667" cy="369332"/>
          </a:xfrm>
          <a:prstGeom prst="rect">
            <a:avLst/>
          </a:prstGeom>
          <a:noFill/>
        </p:spPr>
        <p:txBody>
          <a:bodyPr wrap="square" rtlCol="0">
            <a:spAutoFit/>
          </a:bodyPr>
          <a:lstStyle/>
          <a:p>
            <a:r>
              <a:rPr lang="en-GB" dirty="0"/>
              <a:t>300km</a:t>
            </a:r>
          </a:p>
        </p:txBody>
      </p:sp>
      <p:sp>
        <p:nvSpPr>
          <p:cNvPr id="23" name="TextBox 22">
            <a:extLst>
              <a:ext uri="{FF2B5EF4-FFF2-40B4-BE49-F238E27FC236}">
                <a16:creationId xmlns="" xmlns:a16="http://schemas.microsoft.com/office/drawing/2014/main" id="{09D98619-75AE-4EC1-B612-0CB472C4F05E}"/>
              </a:ext>
            </a:extLst>
          </p:cNvPr>
          <p:cNvSpPr txBox="1"/>
          <p:nvPr/>
        </p:nvSpPr>
        <p:spPr>
          <a:xfrm>
            <a:off x="6271853" y="4950187"/>
            <a:ext cx="1096613" cy="369332"/>
          </a:xfrm>
          <a:prstGeom prst="rect">
            <a:avLst/>
          </a:prstGeom>
          <a:noFill/>
        </p:spPr>
        <p:txBody>
          <a:bodyPr wrap="square" rtlCol="0">
            <a:spAutoFit/>
          </a:bodyPr>
          <a:lstStyle/>
          <a:p>
            <a:r>
              <a:rPr lang="en-GB" dirty="0"/>
              <a:t>2166km</a:t>
            </a:r>
          </a:p>
        </p:txBody>
      </p:sp>
      <p:sp>
        <p:nvSpPr>
          <p:cNvPr id="24" name="TextBox 23">
            <a:extLst>
              <a:ext uri="{FF2B5EF4-FFF2-40B4-BE49-F238E27FC236}">
                <a16:creationId xmlns="" xmlns:a16="http://schemas.microsoft.com/office/drawing/2014/main" id="{635F770B-FEA1-4509-AFC7-E86E4EBA3379}"/>
              </a:ext>
            </a:extLst>
          </p:cNvPr>
          <p:cNvSpPr txBox="1"/>
          <p:nvPr/>
        </p:nvSpPr>
        <p:spPr>
          <a:xfrm>
            <a:off x="8609395" y="4950187"/>
            <a:ext cx="1096613" cy="369332"/>
          </a:xfrm>
          <a:prstGeom prst="rect">
            <a:avLst/>
          </a:prstGeom>
          <a:noFill/>
        </p:spPr>
        <p:txBody>
          <a:bodyPr wrap="square" rtlCol="0">
            <a:spAutoFit/>
          </a:bodyPr>
          <a:lstStyle/>
          <a:p>
            <a:r>
              <a:rPr lang="en-GB" dirty="0"/>
              <a:t>9513km</a:t>
            </a:r>
          </a:p>
        </p:txBody>
      </p:sp>
      <p:sp>
        <p:nvSpPr>
          <p:cNvPr id="29" name="TextBox 28">
            <a:extLst>
              <a:ext uri="{FF2B5EF4-FFF2-40B4-BE49-F238E27FC236}">
                <a16:creationId xmlns="" xmlns:a16="http://schemas.microsoft.com/office/drawing/2014/main" id="{11240C1C-B208-4AEF-9B2E-8D9789B3A164}"/>
              </a:ext>
            </a:extLst>
          </p:cNvPr>
          <p:cNvSpPr txBox="1"/>
          <p:nvPr/>
        </p:nvSpPr>
        <p:spPr>
          <a:xfrm>
            <a:off x="783190" y="2545227"/>
            <a:ext cx="2332872" cy="923330"/>
          </a:xfrm>
          <a:prstGeom prst="rect">
            <a:avLst/>
          </a:prstGeom>
          <a:noFill/>
        </p:spPr>
        <p:txBody>
          <a:bodyPr wrap="square" rtlCol="0">
            <a:spAutoFit/>
          </a:bodyPr>
          <a:lstStyle/>
          <a:p>
            <a:r>
              <a:rPr lang="en-GB" dirty="0"/>
              <a:t>We are moving 1 tonne of tomatoes by:</a:t>
            </a:r>
          </a:p>
        </p:txBody>
      </p:sp>
      <p:sp>
        <p:nvSpPr>
          <p:cNvPr id="36" name="TextBox 35">
            <a:extLst>
              <a:ext uri="{FF2B5EF4-FFF2-40B4-BE49-F238E27FC236}">
                <a16:creationId xmlns="" xmlns:a16="http://schemas.microsoft.com/office/drawing/2014/main" id="{A9605EB9-F807-4D81-895E-4119396DA9B5}"/>
              </a:ext>
            </a:extLst>
          </p:cNvPr>
          <p:cNvSpPr txBox="1"/>
          <p:nvPr/>
        </p:nvSpPr>
        <p:spPr>
          <a:xfrm>
            <a:off x="783190" y="1937461"/>
            <a:ext cx="2332872" cy="369332"/>
          </a:xfrm>
          <a:prstGeom prst="rect">
            <a:avLst/>
          </a:prstGeom>
          <a:noFill/>
        </p:spPr>
        <p:txBody>
          <a:bodyPr wrap="square" rtlCol="0">
            <a:spAutoFit/>
          </a:bodyPr>
          <a:lstStyle/>
          <a:p>
            <a:r>
              <a:rPr lang="en-GB" dirty="0"/>
              <a:t>Food origin</a:t>
            </a:r>
          </a:p>
        </p:txBody>
      </p:sp>
      <p:sp>
        <p:nvSpPr>
          <p:cNvPr id="37" name="TextBox 36">
            <a:extLst>
              <a:ext uri="{FF2B5EF4-FFF2-40B4-BE49-F238E27FC236}">
                <a16:creationId xmlns="" xmlns:a16="http://schemas.microsoft.com/office/drawing/2014/main" id="{A6C39A7C-DDF1-4482-A5C9-1D46154B7AF5}"/>
              </a:ext>
            </a:extLst>
          </p:cNvPr>
          <p:cNvSpPr txBox="1"/>
          <p:nvPr/>
        </p:nvSpPr>
        <p:spPr>
          <a:xfrm>
            <a:off x="3746372" y="5692739"/>
            <a:ext cx="1445060" cy="369332"/>
          </a:xfrm>
          <a:prstGeom prst="rect">
            <a:avLst/>
          </a:prstGeom>
          <a:noFill/>
        </p:spPr>
        <p:txBody>
          <a:bodyPr wrap="square" rtlCol="0">
            <a:spAutoFit/>
          </a:bodyPr>
          <a:lstStyle/>
          <a:p>
            <a:r>
              <a:rPr lang="en-GB" dirty="0"/>
              <a:t>36,000gm</a:t>
            </a:r>
          </a:p>
        </p:txBody>
      </p:sp>
      <p:sp>
        <p:nvSpPr>
          <p:cNvPr id="38" name="TextBox 37">
            <a:extLst>
              <a:ext uri="{FF2B5EF4-FFF2-40B4-BE49-F238E27FC236}">
                <a16:creationId xmlns="" xmlns:a16="http://schemas.microsoft.com/office/drawing/2014/main" id="{D3314033-D361-400A-BE3C-1D402B6D45F3}"/>
              </a:ext>
            </a:extLst>
          </p:cNvPr>
          <p:cNvSpPr txBox="1"/>
          <p:nvPr/>
        </p:nvSpPr>
        <p:spPr>
          <a:xfrm>
            <a:off x="6175699" y="5692739"/>
            <a:ext cx="1395140" cy="369332"/>
          </a:xfrm>
          <a:prstGeom prst="rect">
            <a:avLst/>
          </a:prstGeom>
          <a:noFill/>
        </p:spPr>
        <p:txBody>
          <a:bodyPr wrap="square" rtlCol="0">
            <a:spAutoFit/>
          </a:bodyPr>
          <a:lstStyle/>
          <a:p>
            <a:r>
              <a:rPr lang="en-GB" dirty="0"/>
              <a:t>64,980gm</a:t>
            </a:r>
          </a:p>
        </p:txBody>
      </p:sp>
      <p:sp>
        <p:nvSpPr>
          <p:cNvPr id="39" name="TextBox 38">
            <a:extLst>
              <a:ext uri="{FF2B5EF4-FFF2-40B4-BE49-F238E27FC236}">
                <a16:creationId xmlns="" xmlns:a16="http://schemas.microsoft.com/office/drawing/2014/main" id="{2EE77C16-8A03-4D9E-9FA7-F90C4D426F25}"/>
              </a:ext>
            </a:extLst>
          </p:cNvPr>
          <p:cNvSpPr txBox="1"/>
          <p:nvPr/>
        </p:nvSpPr>
        <p:spPr>
          <a:xfrm>
            <a:off x="8454554" y="5692739"/>
            <a:ext cx="1770994" cy="369332"/>
          </a:xfrm>
          <a:prstGeom prst="rect">
            <a:avLst/>
          </a:prstGeom>
          <a:noFill/>
        </p:spPr>
        <p:txBody>
          <a:bodyPr wrap="square" rtlCol="0">
            <a:spAutoFit/>
          </a:bodyPr>
          <a:lstStyle/>
          <a:p>
            <a:r>
              <a:rPr lang="en-GB" dirty="0"/>
              <a:t>14,269,500gm</a:t>
            </a:r>
          </a:p>
        </p:txBody>
      </p:sp>
    </p:spTree>
    <p:extLst>
      <p:ext uri="{BB962C8B-B14F-4D97-AF65-F5344CB8AC3E}">
        <p14:creationId xmlns:p14="http://schemas.microsoft.com/office/powerpoint/2010/main" val="1066842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40B237-B1C5-4D85-9FC6-91BE6623FC7D}"/>
              </a:ext>
            </a:extLst>
          </p:cNvPr>
          <p:cNvSpPr>
            <a:spLocks noGrp="1"/>
          </p:cNvSpPr>
          <p:nvPr>
            <p:ph type="title"/>
          </p:nvPr>
        </p:nvSpPr>
        <p:spPr>
          <a:xfrm>
            <a:off x="871404" y="203034"/>
            <a:ext cx="10058400" cy="1371600"/>
          </a:xfrm>
        </p:spPr>
        <p:txBody>
          <a:bodyPr/>
          <a:lstStyle/>
          <a:p>
            <a:r>
              <a:rPr lang="en-GB" dirty="0"/>
              <a:t>Buying locally</a:t>
            </a:r>
          </a:p>
        </p:txBody>
      </p:sp>
      <p:sp>
        <p:nvSpPr>
          <p:cNvPr id="4" name="Content Placeholder 2">
            <a:extLst>
              <a:ext uri="{FF2B5EF4-FFF2-40B4-BE49-F238E27FC236}">
                <a16:creationId xmlns="" xmlns:a16="http://schemas.microsoft.com/office/drawing/2014/main" id="{DA178450-FD81-428E-90D3-6CF491370AA3}"/>
              </a:ext>
            </a:extLst>
          </p:cNvPr>
          <p:cNvSpPr txBox="1">
            <a:spLocks/>
          </p:cNvSpPr>
          <p:nvPr/>
        </p:nvSpPr>
        <p:spPr>
          <a:xfrm>
            <a:off x="1100504" y="1730755"/>
            <a:ext cx="10462231" cy="2452509"/>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endParaRPr lang="en-GB" sz="1600" b="1" dirty="0"/>
          </a:p>
        </p:txBody>
      </p:sp>
      <p:sp>
        <p:nvSpPr>
          <p:cNvPr id="11" name="TextBox 10">
            <a:extLst>
              <a:ext uri="{FF2B5EF4-FFF2-40B4-BE49-F238E27FC236}">
                <a16:creationId xmlns="" xmlns:a16="http://schemas.microsoft.com/office/drawing/2014/main" id="{E03404CC-26D4-4FEC-AAC9-93D62F189C09}"/>
              </a:ext>
            </a:extLst>
          </p:cNvPr>
          <p:cNvSpPr txBox="1"/>
          <p:nvPr/>
        </p:nvSpPr>
        <p:spPr>
          <a:xfrm>
            <a:off x="1164497" y="5080788"/>
            <a:ext cx="3005026" cy="646331"/>
          </a:xfrm>
          <a:prstGeom prst="rect">
            <a:avLst/>
          </a:prstGeom>
          <a:noFill/>
        </p:spPr>
        <p:txBody>
          <a:bodyPr wrap="square" rtlCol="0">
            <a:spAutoFit/>
          </a:bodyPr>
          <a:lstStyle/>
          <a:p>
            <a:pPr algn="ctr"/>
            <a:r>
              <a:rPr lang="en-GB" sz="3600" b="1" dirty="0"/>
              <a:t>28,980gm</a:t>
            </a:r>
          </a:p>
        </p:txBody>
      </p:sp>
      <p:sp>
        <p:nvSpPr>
          <p:cNvPr id="12" name="TextBox 11">
            <a:extLst>
              <a:ext uri="{FF2B5EF4-FFF2-40B4-BE49-F238E27FC236}">
                <a16:creationId xmlns="" xmlns:a16="http://schemas.microsoft.com/office/drawing/2014/main" id="{9ADBA3E0-DAC4-43EA-A2B6-4585183D2D62}"/>
              </a:ext>
            </a:extLst>
          </p:cNvPr>
          <p:cNvSpPr txBox="1"/>
          <p:nvPr/>
        </p:nvSpPr>
        <p:spPr>
          <a:xfrm>
            <a:off x="1489396" y="5698825"/>
            <a:ext cx="2159831" cy="307777"/>
          </a:xfrm>
          <a:prstGeom prst="rect">
            <a:avLst/>
          </a:prstGeom>
          <a:noFill/>
        </p:spPr>
        <p:txBody>
          <a:bodyPr wrap="square" rtlCol="0">
            <a:spAutoFit/>
          </a:bodyPr>
          <a:lstStyle/>
          <a:p>
            <a:pPr algn="ctr"/>
            <a:r>
              <a:rPr lang="en-GB" sz="1400" b="1" dirty="0"/>
              <a:t>Per tonne.</a:t>
            </a:r>
          </a:p>
        </p:txBody>
      </p:sp>
      <p:sp>
        <p:nvSpPr>
          <p:cNvPr id="13" name="TextBox 12">
            <a:extLst>
              <a:ext uri="{FF2B5EF4-FFF2-40B4-BE49-F238E27FC236}">
                <a16:creationId xmlns="" xmlns:a16="http://schemas.microsoft.com/office/drawing/2014/main" id="{6815E253-F049-4B4C-8F20-CFB1CA468A81}"/>
              </a:ext>
            </a:extLst>
          </p:cNvPr>
          <p:cNvSpPr txBox="1"/>
          <p:nvPr/>
        </p:nvSpPr>
        <p:spPr>
          <a:xfrm>
            <a:off x="1547251" y="4352064"/>
            <a:ext cx="2157273" cy="707886"/>
          </a:xfrm>
          <a:prstGeom prst="rect">
            <a:avLst/>
          </a:prstGeom>
          <a:noFill/>
        </p:spPr>
        <p:txBody>
          <a:bodyPr wrap="square" rtlCol="0">
            <a:spAutoFit/>
          </a:bodyPr>
          <a:lstStyle/>
          <a:p>
            <a:pPr algn="ctr"/>
            <a:r>
              <a:rPr lang="en-GB" sz="2000" dirty="0"/>
              <a:t>Minimum </a:t>
            </a:r>
            <a:r>
              <a:rPr lang="en-GB" sz="2000" dirty="0" smtClean="0"/>
              <a:t>CO</a:t>
            </a:r>
            <a:r>
              <a:rPr lang="en-GB" sz="2000" baseline="-25000" dirty="0" smtClean="0"/>
              <a:t>2</a:t>
            </a:r>
            <a:r>
              <a:rPr lang="en-GB" sz="2000" dirty="0" smtClean="0"/>
              <a:t> </a:t>
            </a:r>
            <a:endParaRPr lang="en-GB" sz="2000" dirty="0"/>
          </a:p>
          <a:p>
            <a:pPr algn="ctr"/>
            <a:r>
              <a:rPr lang="en-GB" sz="2000" dirty="0"/>
              <a:t>saving</a:t>
            </a:r>
          </a:p>
        </p:txBody>
      </p:sp>
      <p:sp>
        <p:nvSpPr>
          <p:cNvPr id="14" name="Isosceles Triangle 13">
            <a:extLst>
              <a:ext uri="{FF2B5EF4-FFF2-40B4-BE49-F238E27FC236}">
                <a16:creationId xmlns="" xmlns:a16="http://schemas.microsoft.com/office/drawing/2014/main" id="{FD9E1BA9-5415-4A14-9C31-CCF3C0AE1062}"/>
              </a:ext>
            </a:extLst>
          </p:cNvPr>
          <p:cNvSpPr/>
          <p:nvPr/>
        </p:nvSpPr>
        <p:spPr>
          <a:xfrm rot="16200000">
            <a:off x="5212703" y="3689771"/>
            <a:ext cx="889518" cy="242595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extLst>
              <a:ext uri="{FF2B5EF4-FFF2-40B4-BE49-F238E27FC236}">
                <a16:creationId xmlns="" xmlns:a16="http://schemas.microsoft.com/office/drawing/2014/main" id="{0630E8B0-F273-4200-A95C-D087F62D7D96}"/>
              </a:ext>
            </a:extLst>
          </p:cNvPr>
          <p:cNvSpPr/>
          <p:nvPr/>
        </p:nvSpPr>
        <p:spPr>
          <a:xfrm rot="5400000">
            <a:off x="6359241" y="4467233"/>
            <a:ext cx="1782147" cy="87103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 xmlns:a16="http://schemas.microsoft.com/office/drawing/2014/main" id="{C969A16F-A724-4B18-AE77-5F2021CD6E97}"/>
              </a:ext>
            </a:extLst>
          </p:cNvPr>
          <p:cNvSpPr txBox="1"/>
          <p:nvPr/>
        </p:nvSpPr>
        <p:spPr>
          <a:xfrm>
            <a:off x="7825342" y="5102402"/>
            <a:ext cx="3894845" cy="646331"/>
          </a:xfrm>
          <a:prstGeom prst="rect">
            <a:avLst/>
          </a:prstGeom>
          <a:noFill/>
        </p:spPr>
        <p:txBody>
          <a:bodyPr wrap="square" rtlCol="0">
            <a:spAutoFit/>
          </a:bodyPr>
          <a:lstStyle/>
          <a:p>
            <a:pPr algn="ctr"/>
            <a:r>
              <a:rPr lang="en-GB" sz="3600" b="1" dirty="0"/>
              <a:t>14,233,500gm</a:t>
            </a:r>
          </a:p>
        </p:txBody>
      </p:sp>
      <p:sp>
        <p:nvSpPr>
          <p:cNvPr id="22" name="TextBox 21">
            <a:extLst>
              <a:ext uri="{FF2B5EF4-FFF2-40B4-BE49-F238E27FC236}">
                <a16:creationId xmlns="" xmlns:a16="http://schemas.microsoft.com/office/drawing/2014/main" id="{B6734E26-1984-40AE-A1E2-E45564D5F75E}"/>
              </a:ext>
            </a:extLst>
          </p:cNvPr>
          <p:cNvSpPr txBox="1"/>
          <p:nvPr/>
        </p:nvSpPr>
        <p:spPr>
          <a:xfrm>
            <a:off x="8750255" y="5706193"/>
            <a:ext cx="2159831" cy="307777"/>
          </a:xfrm>
          <a:prstGeom prst="rect">
            <a:avLst/>
          </a:prstGeom>
          <a:noFill/>
        </p:spPr>
        <p:txBody>
          <a:bodyPr wrap="square" rtlCol="0">
            <a:spAutoFit/>
          </a:bodyPr>
          <a:lstStyle/>
          <a:p>
            <a:pPr algn="ctr"/>
            <a:r>
              <a:rPr lang="en-GB" sz="1400" b="1" dirty="0"/>
              <a:t>Per tonne.</a:t>
            </a:r>
          </a:p>
        </p:txBody>
      </p:sp>
      <p:sp>
        <p:nvSpPr>
          <p:cNvPr id="5" name="TextBox 4">
            <a:extLst>
              <a:ext uri="{FF2B5EF4-FFF2-40B4-BE49-F238E27FC236}">
                <a16:creationId xmlns="" xmlns:a16="http://schemas.microsoft.com/office/drawing/2014/main" id="{C7AF694B-D442-4BE5-A415-5E18C11B182A}"/>
              </a:ext>
            </a:extLst>
          </p:cNvPr>
          <p:cNvSpPr txBox="1"/>
          <p:nvPr/>
        </p:nvSpPr>
        <p:spPr>
          <a:xfrm>
            <a:off x="693429" y="1531082"/>
            <a:ext cx="10785988" cy="2185214"/>
          </a:xfrm>
          <a:prstGeom prst="rect">
            <a:avLst/>
          </a:prstGeom>
          <a:noFill/>
        </p:spPr>
        <p:txBody>
          <a:bodyPr wrap="square" rtlCol="0">
            <a:spAutoFit/>
          </a:bodyPr>
          <a:lstStyle/>
          <a:p>
            <a:r>
              <a:rPr lang="en-GB" dirty="0"/>
              <a:t>By buying the British grown tomatoes instead of the tomatoes imported from Morocco we could reduce our </a:t>
            </a:r>
            <a:r>
              <a:rPr lang="en-GB" dirty="0" smtClean="0"/>
              <a:t>CO</a:t>
            </a:r>
            <a:r>
              <a:rPr lang="en-GB" baseline="-25000" dirty="0" smtClean="0"/>
              <a:t>2</a:t>
            </a:r>
            <a:r>
              <a:rPr lang="en-GB" dirty="0" smtClean="0"/>
              <a:t> </a:t>
            </a:r>
            <a:r>
              <a:rPr lang="en-GB" dirty="0"/>
              <a:t>emittance by  </a:t>
            </a:r>
            <a:r>
              <a:rPr lang="en-GB" sz="3200" b="1" dirty="0"/>
              <a:t>28,980</a:t>
            </a:r>
            <a:r>
              <a:rPr lang="en-GB" dirty="0"/>
              <a:t> gm per tonne per km.</a:t>
            </a:r>
          </a:p>
          <a:p>
            <a:endParaRPr lang="en-GB" dirty="0"/>
          </a:p>
          <a:p>
            <a:r>
              <a:rPr lang="en-GB" dirty="0"/>
              <a:t>And by buying British grown tomatoes instead of tomatoes imported from South Africa, we could reduce our </a:t>
            </a:r>
            <a:r>
              <a:rPr lang="en-GB" dirty="0" smtClean="0"/>
              <a:t>CO</a:t>
            </a:r>
            <a:r>
              <a:rPr lang="en-GB" baseline="-25000" dirty="0" smtClean="0"/>
              <a:t>2</a:t>
            </a:r>
            <a:r>
              <a:rPr lang="en-GB" dirty="0" smtClean="0"/>
              <a:t> </a:t>
            </a:r>
            <a:r>
              <a:rPr lang="en-GB" dirty="0"/>
              <a:t>emittance by </a:t>
            </a:r>
            <a:r>
              <a:rPr lang="en-GB" sz="3200" b="1" dirty="0"/>
              <a:t>14,233,500 </a:t>
            </a:r>
            <a:r>
              <a:rPr lang="en-GB" dirty="0"/>
              <a:t>gm per tonne per </a:t>
            </a:r>
            <a:r>
              <a:rPr lang="en-GB" dirty="0" smtClean="0"/>
              <a:t>km.</a:t>
            </a:r>
            <a:endParaRPr lang="en-GB" b="1" dirty="0"/>
          </a:p>
          <a:p>
            <a:endParaRPr lang="en-GB" dirty="0"/>
          </a:p>
        </p:txBody>
      </p:sp>
      <p:sp>
        <p:nvSpPr>
          <p:cNvPr id="24" name="TextBox 23">
            <a:extLst>
              <a:ext uri="{FF2B5EF4-FFF2-40B4-BE49-F238E27FC236}">
                <a16:creationId xmlns="" xmlns:a16="http://schemas.microsoft.com/office/drawing/2014/main" id="{B406A902-90E6-40D7-ABDD-235B92E851E0}"/>
              </a:ext>
            </a:extLst>
          </p:cNvPr>
          <p:cNvSpPr txBox="1"/>
          <p:nvPr/>
        </p:nvSpPr>
        <p:spPr>
          <a:xfrm>
            <a:off x="8694129" y="4451029"/>
            <a:ext cx="2157273" cy="707886"/>
          </a:xfrm>
          <a:prstGeom prst="rect">
            <a:avLst/>
          </a:prstGeom>
          <a:noFill/>
        </p:spPr>
        <p:txBody>
          <a:bodyPr wrap="square" rtlCol="0">
            <a:spAutoFit/>
          </a:bodyPr>
          <a:lstStyle/>
          <a:p>
            <a:pPr algn="ctr"/>
            <a:r>
              <a:rPr lang="en-GB" sz="2000" dirty="0"/>
              <a:t>Maximum </a:t>
            </a:r>
            <a:r>
              <a:rPr lang="en-GB" sz="2000" dirty="0" smtClean="0"/>
              <a:t>CO</a:t>
            </a:r>
            <a:r>
              <a:rPr lang="en-GB" sz="2000" baseline="-25000" dirty="0" smtClean="0"/>
              <a:t>2</a:t>
            </a:r>
            <a:r>
              <a:rPr lang="en-GB" sz="2000" dirty="0" smtClean="0"/>
              <a:t> </a:t>
            </a:r>
            <a:endParaRPr lang="en-GB" sz="2000" dirty="0"/>
          </a:p>
          <a:p>
            <a:pPr algn="ctr"/>
            <a:r>
              <a:rPr lang="en-GB" sz="2000" dirty="0"/>
              <a:t>saving</a:t>
            </a:r>
          </a:p>
        </p:txBody>
      </p:sp>
    </p:spTree>
    <p:extLst>
      <p:ext uri="{BB962C8B-B14F-4D97-AF65-F5344CB8AC3E}">
        <p14:creationId xmlns:p14="http://schemas.microsoft.com/office/powerpoint/2010/main" val="3202487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 xmlns:a16="http://schemas.microsoft.com/office/drawing/2014/main" id="{0D9FC88B-5F93-4FEB-B76F-ADA576001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9578" y="2470010"/>
            <a:ext cx="1571431" cy="3142862"/>
          </a:xfrm>
          <a:prstGeom prst="rect">
            <a:avLst/>
          </a:prstGeom>
        </p:spPr>
      </p:pic>
      <p:sp>
        <p:nvSpPr>
          <p:cNvPr id="2" name="Title 1">
            <a:extLst>
              <a:ext uri="{FF2B5EF4-FFF2-40B4-BE49-F238E27FC236}">
                <a16:creationId xmlns="" xmlns:a16="http://schemas.microsoft.com/office/drawing/2014/main" id="{CC556D36-067A-46F7-93C6-F4C069ED465F}"/>
              </a:ext>
            </a:extLst>
          </p:cNvPr>
          <p:cNvSpPr>
            <a:spLocks noGrp="1"/>
          </p:cNvSpPr>
          <p:nvPr>
            <p:ph type="title"/>
          </p:nvPr>
        </p:nvSpPr>
        <p:spPr/>
        <p:txBody>
          <a:bodyPr/>
          <a:lstStyle/>
          <a:p>
            <a:r>
              <a:rPr lang="en-GB" dirty="0"/>
              <a:t>That’s the equivalent saving in weight of</a:t>
            </a:r>
          </a:p>
        </p:txBody>
      </p:sp>
      <p:pic>
        <p:nvPicPr>
          <p:cNvPr id="9" name="Picture 8">
            <a:extLst>
              <a:ext uri="{FF2B5EF4-FFF2-40B4-BE49-F238E27FC236}">
                <a16:creationId xmlns="" xmlns:a16="http://schemas.microsoft.com/office/drawing/2014/main" id="{DD04085E-2BE5-456A-9971-7065A870A3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6731" y="2486290"/>
            <a:ext cx="1571431" cy="3142862"/>
          </a:xfrm>
          <a:prstGeom prst="rect">
            <a:avLst/>
          </a:prstGeom>
        </p:spPr>
      </p:pic>
      <p:sp>
        <p:nvSpPr>
          <p:cNvPr id="10" name="Isosceles Triangle 9">
            <a:extLst>
              <a:ext uri="{FF2B5EF4-FFF2-40B4-BE49-F238E27FC236}">
                <a16:creationId xmlns="" xmlns:a16="http://schemas.microsoft.com/office/drawing/2014/main" id="{6F43BCB0-7E8C-4148-A62A-0FEB9091A678}"/>
              </a:ext>
            </a:extLst>
          </p:cNvPr>
          <p:cNvSpPr/>
          <p:nvPr/>
        </p:nvSpPr>
        <p:spPr>
          <a:xfrm rot="16200000">
            <a:off x="4636725" y="2792681"/>
            <a:ext cx="889518" cy="2425959"/>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Isosceles Triangle 10">
            <a:extLst>
              <a:ext uri="{FF2B5EF4-FFF2-40B4-BE49-F238E27FC236}">
                <a16:creationId xmlns="" xmlns:a16="http://schemas.microsoft.com/office/drawing/2014/main" id="{93ED914F-7F94-47C6-B744-CC0F403121A3}"/>
              </a:ext>
            </a:extLst>
          </p:cNvPr>
          <p:cNvSpPr/>
          <p:nvPr/>
        </p:nvSpPr>
        <p:spPr>
          <a:xfrm rot="5400000">
            <a:off x="5783263" y="3570143"/>
            <a:ext cx="1782147" cy="871034"/>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 xmlns:a16="http://schemas.microsoft.com/office/drawing/2014/main" id="{2D19FA74-EFB7-45B6-B315-5101B8546EE8}"/>
              </a:ext>
            </a:extLst>
          </p:cNvPr>
          <p:cNvSpPr txBox="1"/>
          <p:nvPr/>
        </p:nvSpPr>
        <p:spPr>
          <a:xfrm>
            <a:off x="1778521" y="4464721"/>
            <a:ext cx="1477735" cy="1200329"/>
          </a:xfrm>
          <a:prstGeom prst="rect">
            <a:avLst/>
          </a:prstGeom>
          <a:noFill/>
        </p:spPr>
        <p:txBody>
          <a:bodyPr wrap="square" rtlCol="0">
            <a:spAutoFit/>
          </a:bodyPr>
          <a:lstStyle/>
          <a:p>
            <a:r>
              <a:rPr lang="en-GB" sz="5400" dirty="0"/>
              <a:t> 14 </a:t>
            </a:r>
          </a:p>
          <a:p>
            <a:endParaRPr lang="en-GB" dirty="0"/>
          </a:p>
        </p:txBody>
      </p:sp>
      <p:sp>
        <p:nvSpPr>
          <p:cNvPr id="15" name="TextBox 14">
            <a:extLst>
              <a:ext uri="{FF2B5EF4-FFF2-40B4-BE49-F238E27FC236}">
                <a16:creationId xmlns="" xmlns:a16="http://schemas.microsoft.com/office/drawing/2014/main" id="{78BEA47E-3012-46FD-A190-AC29669AAB62}"/>
              </a:ext>
            </a:extLst>
          </p:cNvPr>
          <p:cNvSpPr txBox="1"/>
          <p:nvPr/>
        </p:nvSpPr>
        <p:spPr>
          <a:xfrm>
            <a:off x="1778521" y="5555559"/>
            <a:ext cx="1668187" cy="646331"/>
          </a:xfrm>
          <a:prstGeom prst="rect">
            <a:avLst/>
          </a:prstGeom>
          <a:noFill/>
        </p:spPr>
        <p:txBody>
          <a:bodyPr wrap="square" rtlCol="0">
            <a:spAutoFit/>
          </a:bodyPr>
          <a:lstStyle/>
          <a:p>
            <a:r>
              <a:rPr lang="en-GB" dirty="0"/>
              <a:t>Full 2L drinks bottles (2Kg)</a:t>
            </a:r>
          </a:p>
        </p:txBody>
      </p:sp>
      <p:sp>
        <p:nvSpPr>
          <p:cNvPr id="22" name="TextBox 21">
            <a:extLst>
              <a:ext uri="{FF2B5EF4-FFF2-40B4-BE49-F238E27FC236}">
                <a16:creationId xmlns="" xmlns:a16="http://schemas.microsoft.com/office/drawing/2014/main" id="{4F750235-307D-4E43-BFBD-77165DD9A0DA}"/>
              </a:ext>
            </a:extLst>
          </p:cNvPr>
          <p:cNvSpPr txBox="1"/>
          <p:nvPr/>
        </p:nvSpPr>
        <p:spPr>
          <a:xfrm>
            <a:off x="8250098" y="4464721"/>
            <a:ext cx="2433454" cy="1200329"/>
          </a:xfrm>
          <a:prstGeom prst="rect">
            <a:avLst/>
          </a:prstGeom>
          <a:noFill/>
        </p:spPr>
        <p:txBody>
          <a:bodyPr wrap="square" rtlCol="0">
            <a:spAutoFit/>
          </a:bodyPr>
          <a:lstStyle/>
          <a:p>
            <a:r>
              <a:rPr lang="en-GB" sz="5400" dirty="0"/>
              <a:t>7,116 </a:t>
            </a:r>
          </a:p>
          <a:p>
            <a:endParaRPr lang="en-GB" dirty="0"/>
          </a:p>
        </p:txBody>
      </p:sp>
      <p:sp>
        <p:nvSpPr>
          <p:cNvPr id="25" name="TextBox 24">
            <a:extLst>
              <a:ext uri="{FF2B5EF4-FFF2-40B4-BE49-F238E27FC236}">
                <a16:creationId xmlns="" xmlns:a16="http://schemas.microsoft.com/office/drawing/2014/main" id="{7EFB9B17-12C2-4FFA-AC73-9405B28F4307}"/>
              </a:ext>
            </a:extLst>
          </p:cNvPr>
          <p:cNvSpPr txBox="1"/>
          <p:nvPr/>
        </p:nvSpPr>
        <p:spPr>
          <a:xfrm>
            <a:off x="8552302" y="5539279"/>
            <a:ext cx="1668187" cy="646331"/>
          </a:xfrm>
          <a:prstGeom prst="rect">
            <a:avLst/>
          </a:prstGeom>
          <a:noFill/>
        </p:spPr>
        <p:txBody>
          <a:bodyPr wrap="square" rtlCol="0">
            <a:spAutoFit/>
          </a:bodyPr>
          <a:lstStyle/>
          <a:p>
            <a:r>
              <a:rPr lang="en-GB" dirty="0"/>
              <a:t>Full 2L drinks bottles (2Kg)</a:t>
            </a:r>
          </a:p>
        </p:txBody>
      </p:sp>
      <p:sp>
        <p:nvSpPr>
          <p:cNvPr id="23" name="TextBox 22">
            <a:extLst>
              <a:ext uri="{FF2B5EF4-FFF2-40B4-BE49-F238E27FC236}">
                <a16:creationId xmlns="" xmlns:a16="http://schemas.microsoft.com/office/drawing/2014/main" id="{447D8EB1-4B51-444A-B069-3B292DEEAE0C}"/>
              </a:ext>
            </a:extLst>
          </p:cNvPr>
          <p:cNvSpPr txBox="1"/>
          <p:nvPr/>
        </p:nvSpPr>
        <p:spPr>
          <a:xfrm>
            <a:off x="1403809" y="2014194"/>
            <a:ext cx="2157273" cy="400110"/>
          </a:xfrm>
          <a:prstGeom prst="rect">
            <a:avLst/>
          </a:prstGeom>
          <a:noFill/>
        </p:spPr>
        <p:txBody>
          <a:bodyPr wrap="square" rtlCol="0">
            <a:spAutoFit/>
          </a:bodyPr>
          <a:lstStyle/>
          <a:p>
            <a:pPr algn="ctr"/>
            <a:r>
              <a:rPr lang="en-GB" sz="2000" dirty="0"/>
              <a:t>Minimum</a:t>
            </a:r>
          </a:p>
        </p:txBody>
      </p:sp>
      <p:sp>
        <p:nvSpPr>
          <p:cNvPr id="26" name="TextBox 25">
            <a:extLst>
              <a:ext uri="{FF2B5EF4-FFF2-40B4-BE49-F238E27FC236}">
                <a16:creationId xmlns="" xmlns:a16="http://schemas.microsoft.com/office/drawing/2014/main" id="{A5F85924-1BB5-4D7C-B1F3-B2F993D1557B}"/>
              </a:ext>
            </a:extLst>
          </p:cNvPr>
          <p:cNvSpPr txBox="1"/>
          <p:nvPr/>
        </p:nvSpPr>
        <p:spPr>
          <a:xfrm>
            <a:off x="8156656" y="2014194"/>
            <a:ext cx="2157273" cy="400110"/>
          </a:xfrm>
          <a:prstGeom prst="rect">
            <a:avLst/>
          </a:prstGeom>
          <a:noFill/>
        </p:spPr>
        <p:txBody>
          <a:bodyPr wrap="square" rtlCol="0">
            <a:spAutoFit/>
          </a:bodyPr>
          <a:lstStyle/>
          <a:p>
            <a:pPr algn="ctr"/>
            <a:r>
              <a:rPr lang="en-GB" sz="2000" dirty="0"/>
              <a:t>Maximum</a:t>
            </a:r>
          </a:p>
        </p:txBody>
      </p:sp>
      <p:sp>
        <p:nvSpPr>
          <p:cNvPr id="13" name="TextBox 12">
            <a:extLst>
              <a:ext uri="{FF2B5EF4-FFF2-40B4-BE49-F238E27FC236}">
                <a16:creationId xmlns="" xmlns:a16="http://schemas.microsoft.com/office/drawing/2014/main" id="{834DBA26-4FD6-402C-B7D4-60391D2723EF}"/>
              </a:ext>
            </a:extLst>
          </p:cNvPr>
          <p:cNvSpPr txBox="1"/>
          <p:nvPr/>
        </p:nvSpPr>
        <p:spPr>
          <a:xfrm>
            <a:off x="3617884" y="5355375"/>
            <a:ext cx="4728266" cy="523220"/>
          </a:xfrm>
          <a:prstGeom prst="rect">
            <a:avLst/>
          </a:prstGeom>
          <a:noFill/>
          <a:ln>
            <a:solidFill>
              <a:schemeClr val="tx1"/>
            </a:solidFill>
          </a:ln>
        </p:spPr>
        <p:txBody>
          <a:bodyPr wrap="square" rtlCol="0">
            <a:spAutoFit/>
          </a:bodyPr>
          <a:lstStyle/>
          <a:p>
            <a:pPr algn="ctr"/>
            <a:r>
              <a:rPr lang="en-GB" sz="2800" dirty="0">
                <a:ln>
                  <a:solidFill>
                    <a:srgbClr val="000000"/>
                  </a:solidFill>
                </a:ln>
              </a:rPr>
              <a:t>But is it a clear cut story?</a:t>
            </a:r>
          </a:p>
        </p:txBody>
      </p:sp>
    </p:spTree>
    <p:extLst>
      <p:ext uri="{BB962C8B-B14F-4D97-AF65-F5344CB8AC3E}">
        <p14:creationId xmlns:p14="http://schemas.microsoft.com/office/powerpoint/2010/main" val="38931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 xmlns:a16="http://schemas.microsoft.com/office/drawing/2014/main" id="{4ADB7938-B953-4FAB-AC99-8639F94EB1E1}"/>
              </a:ext>
            </a:extLst>
          </p:cNvPr>
          <p:cNvPicPr>
            <a:picLocks noChangeAspect="1"/>
          </p:cNvPicPr>
          <p:nvPr/>
        </p:nvPicPr>
        <p:blipFill rotWithShape="1">
          <a:blip r:embed="rId3">
            <a:extLst>
              <a:ext uri="{28A0092B-C50C-407E-A947-70E740481C1C}">
                <a14:useLocalDpi xmlns:a14="http://schemas.microsoft.com/office/drawing/2010/main" val="0"/>
              </a:ext>
            </a:extLst>
          </a:blip>
          <a:srcRect l="18750" r="27041"/>
          <a:stretch/>
        </p:blipFill>
        <p:spPr>
          <a:xfrm flipH="1">
            <a:off x="7796900" y="643996"/>
            <a:ext cx="3996781" cy="5428489"/>
          </a:xfrm>
          <a:prstGeom prst="rect">
            <a:avLst/>
          </a:prstGeom>
        </p:spPr>
      </p:pic>
      <p:sp>
        <p:nvSpPr>
          <p:cNvPr id="2" name="Title 1">
            <a:extLst>
              <a:ext uri="{FF2B5EF4-FFF2-40B4-BE49-F238E27FC236}">
                <a16:creationId xmlns="" xmlns:a16="http://schemas.microsoft.com/office/drawing/2014/main" id="{92599C68-8854-48B4-AE31-EA59E0A9C1C4}"/>
              </a:ext>
            </a:extLst>
          </p:cNvPr>
          <p:cNvSpPr>
            <a:spLocks noGrp="1"/>
          </p:cNvSpPr>
          <p:nvPr>
            <p:ph type="title"/>
          </p:nvPr>
        </p:nvSpPr>
        <p:spPr>
          <a:xfrm>
            <a:off x="480607" y="72793"/>
            <a:ext cx="10058400" cy="1371600"/>
          </a:xfrm>
        </p:spPr>
        <p:txBody>
          <a:bodyPr/>
          <a:lstStyle/>
          <a:p>
            <a:r>
              <a:rPr lang="en-GB" dirty="0"/>
              <a:t>Other factors to </a:t>
            </a:r>
            <a:r>
              <a:rPr lang="en-GB" dirty="0" smtClean="0"/>
              <a:t>consider</a:t>
            </a:r>
            <a:r>
              <a:rPr lang="is-IS" dirty="0" smtClean="0"/>
              <a:t>…</a:t>
            </a:r>
            <a:endParaRPr lang="en-GB" dirty="0"/>
          </a:p>
        </p:txBody>
      </p:sp>
      <p:sp>
        <p:nvSpPr>
          <p:cNvPr id="5" name="TextBox 4">
            <a:extLst>
              <a:ext uri="{FF2B5EF4-FFF2-40B4-BE49-F238E27FC236}">
                <a16:creationId xmlns="" xmlns:a16="http://schemas.microsoft.com/office/drawing/2014/main" id="{ECC02CCC-8766-4BF1-9A73-15D9A0728DFB}"/>
              </a:ext>
            </a:extLst>
          </p:cNvPr>
          <p:cNvSpPr txBox="1"/>
          <p:nvPr/>
        </p:nvSpPr>
        <p:spPr>
          <a:xfrm>
            <a:off x="554414" y="1108673"/>
            <a:ext cx="7131228" cy="400110"/>
          </a:xfrm>
          <a:prstGeom prst="rect">
            <a:avLst/>
          </a:prstGeom>
          <a:noFill/>
        </p:spPr>
        <p:txBody>
          <a:bodyPr wrap="square" rtlCol="0">
            <a:spAutoFit/>
          </a:bodyPr>
          <a:lstStyle/>
          <a:p>
            <a:r>
              <a:rPr lang="en-GB" sz="2000" b="1" dirty="0"/>
              <a:t>Out of season </a:t>
            </a:r>
            <a:r>
              <a:rPr lang="en-GB" sz="2000" b="1" dirty="0" smtClean="0"/>
              <a:t>production -  versus - </a:t>
            </a:r>
            <a:r>
              <a:rPr lang="en-GB" sz="2000" b="1" dirty="0"/>
              <a:t>importing</a:t>
            </a:r>
          </a:p>
        </p:txBody>
      </p:sp>
      <p:sp>
        <p:nvSpPr>
          <p:cNvPr id="6" name="TextBox 5">
            <a:extLst>
              <a:ext uri="{FF2B5EF4-FFF2-40B4-BE49-F238E27FC236}">
                <a16:creationId xmlns="" xmlns:a16="http://schemas.microsoft.com/office/drawing/2014/main" id="{B0EEA813-6E1A-4F9F-9A77-7740E5F52CA7}"/>
              </a:ext>
            </a:extLst>
          </p:cNvPr>
          <p:cNvSpPr txBox="1"/>
          <p:nvPr/>
        </p:nvSpPr>
        <p:spPr>
          <a:xfrm>
            <a:off x="578308" y="1527899"/>
            <a:ext cx="5590309" cy="369332"/>
          </a:xfrm>
          <a:prstGeom prst="rect">
            <a:avLst/>
          </a:prstGeom>
          <a:noFill/>
        </p:spPr>
        <p:txBody>
          <a:bodyPr wrap="square" rtlCol="0">
            <a:spAutoFit/>
          </a:bodyPr>
          <a:lstStyle/>
          <a:p>
            <a:r>
              <a:rPr lang="en-GB" dirty="0"/>
              <a:t>Case study: Tomatoes </a:t>
            </a:r>
          </a:p>
        </p:txBody>
      </p:sp>
      <p:sp>
        <p:nvSpPr>
          <p:cNvPr id="7" name="TextBox 6">
            <a:extLst>
              <a:ext uri="{FF2B5EF4-FFF2-40B4-BE49-F238E27FC236}">
                <a16:creationId xmlns="" xmlns:a16="http://schemas.microsoft.com/office/drawing/2014/main" id="{83A17FF7-EDAC-4364-A869-0F4B5DE3BEFD}"/>
              </a:ext>
            </a:extLst>
          </p:cNvPr>
          <p:cNvSpPr txBox="1"/>
          <p:nvPr/>
        </p:nvSpPr>
        <p:spPr>
          <a:xfrm>
            <a:off x="355629" y="1915617"/>
            <a:ext cx="7535305" cy="4524316"/>
          </a:xfrm>
          <a:prstGeom prst="rect">
            <a:avLst/>
          </a:prstGeom>
          <a:noFill/>
        </p:spPr>
        <p:txBody>
          <a:bodyPr wrap="square" rtlCol="0">
            <a:spAutoFit/>
          </a:bodyPr>
          <a:lstStyle/>
          <a:p>
            <a:pPr marL="285750" indent="-285750">
              <a:buFontTx/>
              <a:buChar char="-"/>
            </a:pPr>
            <a:r>
              <a:rPr lang="en-GB" sz="1600" dirty="0" smtClean="0"/>
              <a:t>Tomatoes grown </a:t>
            </a:r>
            <a:r>
              <a:rPr lang="en-GB" sz="1600" dirty="0"/>
              <a:t>in the UK </a:t>
            </a:r>
            <a:r>
              <a:rPr lang="en-GB" sz="1600" dirty="0" smtClean="0"/>
              <a:t>only produce fruit between </a:t>
            </a:r>
            <a:r>
              <a:rPr lang="en-GB" sz="1600" dirty="0"/>
              <a:t>June and November without the use of artificial heat.</a:t>
            </a:r>
          </a:p>
          <a:p>
            <a:endParaRPr lang="en-GB" sz="1600" dirty="0"/>
          </a:p>
          <a:p>
            <a:pPr marL="285750" indent="-285750">
              <a:buFontTx/>
              <a:buChar char="-"/>
            </a:pPr>
            <a:r>
              <a:rPr lang="en-GB" sz="1600" dirty="0"/>
              <a:t>It is estimated that emissions due to growing tomatoes commercially </a:t>
            </a:r>
            <a:r>
              <a:rPr lang="en-GB" sz="1600" b="1" u="sng" dirty="0"/>
              <a:t>out of season </a:t>
            </a:r>
            <a:r>
              <a:rPr lang="en-GB" sz="1600" dirty="0" smtClean="0"/>
              <a:t>in the UK and </a:t>
            </a:r>
            <a:r>
              <a:rPr lang="en-GB" sz="1600" dirty="0"/>
              <a:t>Northern </a:t>
            </a:r>
            <a:r>
              <a:rPr lang="en-GB" sz="1600" dirty="0" smtClean="0"/>
              <a:t>Europe more widely, </a:t>
            </a:r>
            <a:r>
              <a:rPr lang="en-GB" sz="1600" dirty="0"/>
              <a:t>is between </a:t>
            </a:r>
            <a:r>
              <a:rPr lang="en-GB" sz="1600" dirty="0" smtClean="0"/>
              <a:t>2,000,000 </a:t>
            </a:r>
            <a:r>
              <a:rPr lang="en-GB" sz="1600" dirty="0"/>
              <a:t>and </a:t>
            </a:r>
            <a:r>
              <a:rPr lang="en-GB" sz="1600" dirty="0" smtClean="0"/>
              <a:t>4,000,000 </a:t>
            </a:r>
            <a:r>
              <a:rPr lang="en-GB" sz="1600" dirty="0"/>
              <a:t>gm CO</a:t>
            </a:r>
            <a:r>
              <a:rPr lang="en-GB" sz="1600" baseline="-25000" dirty="0"/>
              <a:t>2</a:t>
            </a:r>
            <a:r>
              <a:rPr lang="en-GB" sz="1600" dirty="0"/>
              <a:t> per </a:t>
            </a:r>
            <a:r>
              <a:rPr lang="en-GB" sz="1600" dirty="0" smtClean="0"/>
              <a:t>tonne.</a:t>
            </a:r>
            <a:endParaRPr lang="en-GB" sz="1600" dirty="0"/>
          </a:p>
          <a:p>
            <a:pPr marL="285750" indent="-285750">
              <a:buFontTx/>
              <a:buChar char="-"/>
            </a:pPr>
            <a:endParaRPr lang="en-GB" sz="1600" dirty="0"/>
          </a:p>
          <a:p>
            <a:pPr marL="285750" indent="-285750">
              <a:buFontTx/>
              <a:buChar char="-"/>
            </a:pPr>
            <a:r>
              <a:rPr lang="en-GB" sz="1600" dirty="0"/>
              <a:t>This is due almost entirely to the need to heat the greenhouses.</a:t>
            </a:r>
          </a:p>
          <a:p>
            <a:endParaRPr lang="en-GB" sz="1600" dirty="0"/>
          </a:p>
          <a:p>
            <a:pPr marL="285750" indent="-285750">
              <a:buFontTx/>
              <a:buChar char="-"/>
            </a:pPr>
            <a:r>
              <a:rPr lang="en-GB" sz="1600" dirty="0"/>
              <a:t>Meanwhile tomatoes from Spain and Morocco are available </a:t>
            </a:r>
            <a:r>
              <a:rPr lang="en-GB" sz="1600" dirty="0" smtClean="0"/>
              <a:t>all year round, </a:t>
            </a:r>
            <a:r>
              <a:rPr lang="en-GB" sz="1600" dirty="0"/>
              <a:t>and these are grown using the sun’s heat, but are transported to the UK by </a:t>
            </a:r>
            <a:r>
              <a:rPr lang="en-GB" sz="1600" dirty="0" smtClean="0"/>
              <a:t>road and/or boat. </a:t>
            </a:r>
          </a:p>
          <a:p>
            <a:pPr marL="285750" indent="-285750">
              <a:buFontTx/>
              <a:buChar char="-"/>
            </a:pPr>
            <a:endParaRPr lang="en-GB" sz="1600" dirty="0"/>
          </a:p>
          <a:p>
            <a:pPr marL="285750" indent="-285750">
              <a:buFontTx/>
              <a:buChar char="-"/>
            </a:pPr>
            <a:r>
              <a:rPr lang="en-GB" sz="1600" dirty="0" smtClean="0"/>
              <a:t>So if you look back to the calculations from activity 3, you can see that even though the emissions from transporting tomatoes from Morocco was higher than the ones from Lancashire, if tomatoes are out of season in the UK, carbon emissions are lower by buying produce from Morocco than growing in a heated greenhouse in the UK.</a:t>
            </a:r>
            <a:endParaRPr lang="en-GB" sz="1600" dirty="0"/>
          </a:p>
        </p:txBody>
      </p:sp>
    </p:spTree>
    <p:extLst>
      <p:ext uri="{BB962C8B-B14F-4D97-AF65-F5344CB8AC3E}">
        <p14:creationId xmlns:p14="http://schemas.microsoft.com/office/powerpoint/2010/main" val="40310957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7F8E19-E852-45FE-8ECD-C94D20444E69}"/>
              </a:ext>
            </a:extLst>
          </p:cNvPr>
          <p:cNvSpPr>
            <a:spLocks noGrp="1"/>
          </p:cNvSpPr>
          <p:nvPr>
            <p:ph type="title"/>
          </p:nvPr>
        </p:nvSpPr>
        <p:spPr/>
        <p:txBody>
          <a:bodyPr/>
          <a:lstStyle/>
          <a:p>
            <a:r>
              <a:rPr lang="en-GB" dirty="0"/>
              <a:t>Food miles in context</a:t>
            </a:r>
          </a:p>
        </p:txBody>
      </p:sp>
      <p:sp>
        <p:nvSpPr>
          <p:cNvPr id="16" name="TextBox 15">
            <a:extLst>
              <a:ext uri="{FF2B5EF4-FFF2-40B4-BE49-F238E27FC236}">
                <a16:creationId xmlns="" xmlns:a16="http://schemas.microsoft.com/office/drawing/2014/main" id="{4CB5929E-D392-4A1C-B698-9D8D7A506F05}"/>
              </a:ext>
            </a:extLst>
          </p:cNvPr>
          <p:cNvSpPr txBox="1"/>
          <p:nvPr/>
        </p:nvSpPr>
        <p:spPr>
          <a:xfrm>
            <a:off x="7928687" y="5117068"/>
            <a:ext cx="1223866" cy="369332"/>
          </a:xfrm>
          <a:prstGeom prst="rect">
            <a:avLst/>
          </a:prstGeom>
          <a:noFill/>
        </p:spPr>
        <p:txBody>
          <a:bodyPr wrap="square" rtlCol="0">
            <a:spAutoFit/>
          </a:bodyPr>
          <a:lstStyle/>
          <a:p>
            <a:r>
              <a:rPr lang="en-GB" dirty="0"/>
              <a:t>Transport</a:t>
            </a:r>
          </a:p>
        </p:txBody>
      </p:sp>
      <p:sp>
        <p:nvSpPr>
          <p:cNvPr id="17" name="TextBox 16">
            <a:extLst>
              <a:ext uri="{FF2B5EF4-FFF2-40B4-BE49-F238E27FC236}">
                <a16:creationId xmlns="" xmlns:a16="http://schemas.microsoft.com/office/drawing/2014/main" id="{29A0AD40-79C5-4AD6-9EFB-9DC2CB9F59E3}"/>
              </a:ext>
            </a:extLst>
          </p:cNvPr>
          <p:cNvSpPr txBox="1"/>
          <p:nvPr/>
        </p:nvSpPr>
        <p:spPr>
          <a:xfrm>
            <a:off x="9420031" y="5117068"/>
            <a:ext cx="1478124" cy="646331"/>
          </a:xfrm>
          <a:prstGeom prst="rect">
            <a:avLst/>
          </a:prstGeom>
          <a:noFill/>
        </p:spPr>
        <p:txBody>
          <a:bodyPr wrap="square" rtlCol="0">
            <a:spAutoFit/>
          </a:bodyPr>
          <a:lstStyle/>
          <a:p>
            <a:pPr algn="ctr"/>
            <a:r>
              <a:rPr lang="en-GB" dirty="0"/>
              <a:t>Kitchen Appliances</a:t>
            </a:r>
          </a:p>
        </p:txBody>
      </p:sp>
      <p:pic>
        <p:nvPicPr>
          <p:cNvPr id="21" name="Graphic 20" descr="Hot air balloon">
            <a:extLst>
              <a:ext uri="{FF2B5EF4-FFF2-40B4-BE49-F238E27FC236}">
                <a16:creationId xmlns="" xmlns:a16="http://schemas.microsoft.com/office/drawing/2014/main" id="{3CEF2ABD-989C-41D3-83B0-4F6449009A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176720" y="3410454"/>
            <a:ext cx="720000" cy="720000"/>
          </a:xfrm>
          <a:prstGeom prst="rect">
            <a:avLst/>
          </a:prstGeom>
        </p:spPr>
      </p:pic>
      <p:pic>
        <p:nvPicPr>
          <p:cNvPr id="22" name="Graphic 21" descr="Hot air balloon">
            <a:extLst>
              <a:ext uri="{FF2B5EF4-FFF2-40B4-BE49-F238E27FC236}">
                <a16:creationId xmlns="" xmlns:a16="http://schemas.microsoft.com/office/drawing/2014/main" id="{E3CDB03B-3176-4726-842E-CE829D445C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639092" y="632745"/>
            <a:ext cx="5040000" cy="5040000"/>
          </a:xfrm>
          <a:prstGeom prst="rect">
            <a:avLst/>
          </a:prstGeom>
        </p:spPr>
      </p:pic>
      <p:sp>
        <p:nvSpPr>
          <p:cNvPr id="23" name="TextBox 22">
            <a:extLst>
              <a:ext uri="{FF2B5EF4-FFF2-40B4-BE49-F238E27FC236}">
                <a16:creationId xmlns="" xmlns:a16="http://schemas.microsoft.com/office/drawing/2014/main" id="{27A34352-CC20-4E1F-A994-8E8798E2CA36}"/>
              </a:ext>
            </a:extLst>
          </p:cNvPr>
          <p:cNvSpPr txBox="1"/>
          <p:nvPr/>
        </p:nvSpPr>
        <p:spPr>
          <a:xfrm>
            <a:off x="9484849" y="1765137"/>
            <a:ext cx="1348488" cy="1200329"/>
          </a:xfrm>
          <a:prstGeom prst="rect">
            <a:avLst/>
          </a:prstGeom>
          <a:noFill/>
        </p:spPr>
        <p:txBody>
          <a:bodyPr wrap="square" rtlCol="0">
            <a:spAutoFit/>
          </a:bodyPr>
          <a:lstStyle/>
          <a:p>
            <a:r>
              <a:rPr lang="en-GB" sz="7200" dirty="0"/>
              <a:t>x7</a:t>
            </a:r>
          </a:p>
        </p:txBody>
      </p:sp>
      <p:sp>
        <p:nvSpPr>
          <p:cNvPr id="24" name="TextBox 23">
            <a:extLst>
              <a:ext uri="{FF2B5EF4-FFF2-40B4-BE49-F238E27FC236}">
                <a16:creationId xmlns="" xmlns:a16="http://schemas.microsoft.com/office/drawing/2014/main" id="{6C999D51-4B69-4193-BE94-E61CA41F7098}"/>
              </a:ext>
            </a:extLst>
          </p:cNvPr>
          <p:cNvSpPr txBox="1"/>
          <p:nvPr/>
        </p:nvSpPr>
        <p:spPr>
          <a:xfrm>
            <a:off x="9016092" y="642594"/>
            <a:ext cx="2286001" cy="369332"/>
          </a:xfrm>
          <a:prstGeom prst="rect">
            <a:avLst/>
          </a:prstGeom>
          <a:noFill/>
        </p:spPr>
        <p:txBody>
          <a:bodyPr wrap="square" rtlCol="0">
            <a:spAutoFit/>
          </a:bodyPr>
          <a:lstStyle/>
          <a:p>
            <a:r>
              <a:rPr lang="en-GB" dirty="0"/>
              <a:t>Carbon Emissions</a:t>
            </a:r>
          </a:p>
        </p:txBody>
      </p:sp>
      <p:sp>
        <p:nvSpPr>
          <p:cNvPr id="8" name="TextBox 7">
            <a:extLst>
              <a:ext uri="{FF2B5EF4-FFF2-40B4-BE49-F238E27FC236}">
                <a16:creationId xmlns="" xmlns:a16="http://schemas.microsoft.com/office/drawing/2014/main" id="{AD61C353-D8D6-4F11-92BA-43FD9019F1B5}"/>
              </a:ext>
            </a:extLst>
          </p:cNvPr>
          <p:cNvSpPr txBox="1"/>
          <p:nvPr/>
        </p:nvSpPr>
        <p:spPr>
          <a:xfrm>
            <a:off x="1331285" y="4747736"/>
            <a:ext cx="2244436" cy="1477328"/>
          </a:xfrm>
          <a:prstGeom prst="rect">
            <a:avLst/>
          </a:prstGeom>
          <a:noFill/>
        </p:spPr>
        <p:txBody>
          <a:bodyPr wrap="square" rtlCol="0">
            <a:spAutoFit/>
          </a:bodyPr>
          <a:lstStyle/>
          <a:p>
            <a:pPr algn="ctr"/>
            <a:r>
              <a:rPr lang="en-GB" dirty="0"/>
              <a:t>The food sector accounts for up to 30% of all global green house gas (GHG) emissions. </a:t>
            </a:r>
          </a:p>
        </p:txBody>
      </p:sp>
      <p:pic>
        <p:nvPicPr>
          <p:cNvPr id="10" name="Picture 9">
            <a:extLst>
              <a:ext uri="{FF2B5EF4-FFF2-40B4-BE49-F238E27FC236}">
                <a16:creationId xmlns="" xmlns:a16="http://schemas.microsoft.com/office/drawing/2014/main" id="{477BA14B-E88C-4675-B60E-C2A7288AD2A1}"/>
              </a:ext>
            </a:extLst>
          </p:cNvPr>
          <p:cNvPicPr>
            <a:picLocks noChangeAspect="1"/>
          </p:cNvPicPr>
          <p:nvPr/>
        </p:nvPicPr>
        <p:blipFill rotWithShape="1">
          <a:blip r:embed="rId7">
            <a:extLst>
              <a:ext uri="{28A0092B-C50C-407E-A947-70E740481C1C}">
                <a14:useLocalDpi xmlns:a14="http://schemas.microsoft.com/office/drawing/2010/main" val="0"/>
              </a:ext>
            </a:extLst>
          </a:blip>
          <a:srcRect t="11291"/>
          <a:stretch/>
        </p:blipFill>
        <p:spPr>
          <a:xfrm>
            <a:off x="331224" y="2214694"/>
            <a:ext cx="4244558" cy="2463857"/>
          </a:xfrm>
          <a:prstGeom prst="rect">
            <a:avLst/>
          </a:prstGeom>
        </p:spPr>
      </p:pic>
      <p:pic>
        <p:nvPicPr>
          <p:cNvPr id="13" name="Picture 12">
            <a:extLst>
              <a:ext uri="{FF2B5EF4-FFF2-40B4-BE49-F238E27FC236}">
                <a16:creationId xmlns="" xmlns:a16="http://schemas.microsoft.com/office/drawing/2014/main" id="{3AA37CC7-3F5D-4621-AF51-348DE66B9916}"/>
              </a:ext>
            </a:extLst>
          </p:cNvPr>
          <p:cNvPicPr>
            <a:picLocks noChangeAspect="1"/>
          </p:cNvPicPr>
          <p:nvPr/>
        </p:nvPicPr>
        <p:blipFill rotWithShape="1">
          <a:blip r:embed="rId8">
            <a:extLst>
              <a:ext uri="{28A0092B-C50C-407E-A947-70E740481C1C}">
                <a14:useLocalDpi xmlns:a14="http://schemas.microsoft.com/office/drawing/2010/main" val="0"/>
              </a:ext>
            </a:extLst>
          </a:blip>
          <a:srcRect t="11187"/>
          <a:stretch/>
        </p:blipFill>
        <p:spPr>
          <a:xfrm>
            <a:off x="3467730" y="2155793"/>
            <a:ext cx="4708990" cy="2509322"/>
          </a:xfrm>
          <a:prstGeom prst="rect">
            <a:avLst/>
          </a:prstGeom>
        </p:spPr>
      </p:pic>
      <p:sp>
        <p:nvSpPr>
          <p:cNvPr id="20" name="TextBox 19">
            <a:extLst>
              <a:ext uri="{FF2B5EF4-FFF2-40B4-BE49-F238E27FC236}">
                <a16:creationId xmlns="" xmlns:a16="http://schemas.microsoft.com/office/drawing/2014/main" id="{774B411A-F2F1-4B23-B2EC-F92A9F0B6D77}"/>
              </a:ext>
            </a:extLst>
          </p:cNvPr>
          <p:cNvSpPr txBox="1"/>
          <p:nvPr/>
        </p:nvSpPr>
        <p:spPr>
          <a:xfrm>
            <a:off x="4700007" y="4747736"/>
            <a:ext cx="2244436" cy="1477328"/>
          </a:xfrm>
          <a:prstGeom prst="rect">
            <a:avLst/>
          </a:prstGeom>
          <a:noFill/>
        </p:spPr>
        <p:txBody>
          <a:bodyPr wrap="square" rtlCol="0">
            <a:spAutoFit/>
          </a:bodyPr>
          <a:lstStyle/>
          <a:p>
            <a:pPr algn="ctr"/>
            <a:r>
              <a:rPr lang="en-GB" dirty="0"/>
              <a:t>Transport accounts for 6% of all GHG emissions produced within the food sector.</a:t>
            </a:r>
          </a:p>
        </p:txBody>
      </p:sp>
    </p:spTree>
    <p:extLst>
      <p:ext uri="{BB962C8B-B14F-4D97-AF65-F5344CB8AC3E}">
        <p14:creationId xmlns:p14="http://schemas.microsoft.com/office/powerpoint/2010/main" val="151810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0343D8-00EE-447F-AE1D-F6C3ED7E47E3}"/>
              </a:ext>
            </a:extLst>
          </p:cNvPr>
          <p:cNvSpPr>
            <a:spLocks noGrp="1"/>
          </p:cNvSpPr>
          <p:nvPr>
            <p:ph type="title"/>
          </p:nvPr>
        </p:nvSpPr>
        <p:spPr>
          <a:xfrm>
            <a:off x="1120067" y="607083"/>
            <a:ext cx="10058400" cy="1371600"/>
          </a:xfrm>
        </p:spPr>
        <p:txBody>
          <a:bodyPr/>
          <a:lstStyle/>
          <a:p>
            <a:r>
              <a:rPr lang="en-GB" dirty="0"/>
              <a:t>What other miles are involved?</a:t>
            </a:r>
          </a:p>
        </p:txBody>
      </p:sp>
      <p:sp>
        <p:nvSpPr>
          <p:cNvPr id="7" name="TextBox 6">
            <a:extLst>
              <a:ext uri="{FF2B5EF4-FFF2-40B4-BE49-F238E27FC236}">
                <a16:creationId xmlns="" xmlns:a16="http://schemas.microsoft.com/office/drawing/2014/main" id="{6520E286-5633-4ACB-8165-7D8E18AF078F}"/>
              </a:ext>
            </a:extLst>
          </p:cNvPr>
          <p:cNvSpPr txBox="1"/>
          <p:nvPr/>
        </p:nvSpPr>
        <p:spPr>
          <a:xfrm>
            <a:off x="3785134" y="5425961"/>
            <a:ext cx="4728266" cy="369332"/>
          </a:xfrm>
          <a:prstGeom prst="rect">
            <a:avLst/>
          </a:prstGeom>
          <a:noFill/>
        </p:spPr>
        <p:txBody>
          <a:bodyPr wrap="square" rtlCol="0">
            <a:spAutoFit/>
          </a:bodyPr>
          <a:lstStyle/>
          <a:p>
            <a:r>
              <a:rPr lang="en-GB" dirty="0"/>
              <a:t>Can you think of any additional miles?</a:t>
            </a:r>
          </a:p>
        </p:txBody>
      </p:sp>
      <p:sp>
        <p:nvSpPr>
          <p:cNvPr id="3" name="Rectangle: Rounded Corners 2">
            <a:extLst>
              <a:ext uri="{FF2B5EF4-FFF2-40B4-BE49-F238E27FC236}">
                <a16:creationId xmlns="" xmlns:a16="http://schemas.microsoft.com/office/drawing/2014/main" id="{8BD5C1C6-1373-4838-9921-A188FE639C95}"/>
              </a:ext>
            </a:extLst>
          </p:cNvPr>
          <p:cNvSpPr/>
          <p:nvPr/>
        </p:nvSpPr>
        <p:spPr>
          <a:xfrm>
            <a:off x="2085267" y="2881981"/>
            <a:ext cx="2140622" cy="12596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 xmlns:a16="http://schemas.microsoft.com/office/drawing/2014/main" id="{722540E4-F43B-456D-82E4-1CC266CA601B}"/>
              </a:ext>
            </a:extLst>
          </p:cNvPr>
          <p:cNvSpPr/>
          <p:nvPr/>
        </p:nvSpPr>
        <p:spPr>
          <a:xfrm>
            <a:off x="8115567" y="2842324"/>
            <a:ext cx="2140622" cy="1259633"/>
          </a:xfrm>
          <a:prstGeom prst="roundRect">
            <a:avLst/>
          </a:prstGeom>
          <a:solidFill>
            <a:srgbClr val="F8D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 xmlns:a16="http://schemas.microsoft.com/office/drawing/2014/main" id="{664EE0B3-ECF4-4BE7-B775-4E0F28CABF93}"/>
              </a:ext>
            </a:extLst>
          </p:cNvPr>
          <p:cNvSpPr/>
          <p:nvPr/>
        </p:nvSpPr>
        <p:spPr>
          <a:xfrm>
            <a:off x="4404049" y="3321698"/>
            <a:ext cx="597159" cy="410547"/>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Right 11">
            <a:extLst>
              <a:ext uri="{FF2B5EF4-FFF2-40B4-BE49-F238E27FC236}">
                <a16:creationId xmlns="" xmlns:a16="http://schemas.microsoft.com/office/drawing/2014/main" id="{B81B57C5-A486-4614-BED2-195558BC4233}"/>
              </a:ext>
            </a:extLst>
          </p:cNvPr>
          <p:cNvSpPr/>
          <p:nvPr/>
        </p:nvSpPr>
        <p:spPr>
          <a:xfrm>
            <a:off x="7334648" y="3321698"/>
            <a:ext cx="597159" cy="410547"/>
          </a:xfrm>
          <a:prstGeom prst="rightArrow">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Question mark">
            <a:extLst>
              <a:ext uri="{FF2B5EF4-FFF2-40B4-BE49-F238E27FC236}">
                <a16:creationId xmlns="" xmlns:a16="http://schemas.microsoft.com/office/drawing/2014/main" id="{66E38024-EF0D-46FE-969B-1031E30A92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85682" y="2802671"/>
            <a:ext cx="1338943" cy="1338943"/>
          </a:xfrm>
          <a:prstGeom prst="rect">
            <a:avLst/>
          </a:prstGeom>
        </p:spPr>
      </p:pic>
      <p:pic>
        <p:nvPicPr>
          <p:cNvPr id="17" name="Graphic 16" descr="Question mark">
            <a:extLst>
              <a:ext uri="{FF2B5EF4-FFF2-40B4-BE49-F238E27FC236}">
                <a16:creationId xmlns="" xmlns:a16="http://schemas.microsoft.com/office/drawing/2014/main" id="{1F8FECD5-E4FE-480E-A475-593006D261F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917578" y="2308443"/>
            <a:ext cx="914400" cy="914400"/>
          </a:xfrm>
          <a:prstGeom prst="rect">
            <a:avLst/>
          </a:prstGeom>
        </p:spPr>
      </p:pic>
      <p:pic>
        <p:nvPicPr>
          <p:cNvPr id="18" name="Graphic 17" descr="Question mark">
            <a:extLst>
              <a:ext uri="{FF2B5EF4-FFF2-40B4-BE49-F238E27FC236}">
                <a16:creationId xmlns="" xmlns:a16="http://schemas.microsoft.com/office/drawing/2014/main" id="{DD75CAD6-5C2E-4C78-BF1C-C894D8FBA07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454481" y="3912143"/>
            <a:ext cx="914400" cy="914400"/>
          </a:xfrm>
          <a:prstGeom prst="rect">
            <a:avLst/>
          </a:prstGeom>
        </p:spPr>
      </p:pic>
      <p:pic>
        <p:nvPicPr>
          <p:cNvPr id="19" name="Graphic 18" descr="Question mark">
            <a:extLst>
              <a:ext uri="{FF2B5EF4-FFF2-40B4-BE49-F238E27FC236}">
                <a16:creationId xmlns="" xmlns:a16="http://schemas.microsoft.com/office/drawing/2014/main" id="{6708CC70-1897-4621-81FD-002D9DE2DD5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234867" y="3912143"/>
            <a:ext cx="607360" cy="607360"/>
          </a:xfrm>
          <a:prstGeom prst="rect">
            <a:avLst/>
          </a:prstGeom>
        </p:spPr>
      </p:pic>
      <p:pic>
        <p:nvPicPr>
          <p:cNvPr id="20" name="Graphic 19" descr="Question mark">
            <a:extLst>
              <a:ext uri="{FF2B5EF4-FFF2-40B4-BE49-F238E27FC236}">
                <a16:creationId xmlns="" xmlns:a16="http://schemas.microsoft.com/office/drawing/2014/main" id="{6A6CD7C6-466C-44A4-BB45-DCED1AAEA7A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6342503" y="2932226"/>
            <a:ext cx="607360" cy="607360"/>
          </a:xfrm>
          <a:prstGeom prst="rect">
            <a:avLst/>
          </a:prstGeom>
        </p:spPr>
      </p:pic>
      <p:sp>
        <p:nvSpPr>
          <p:cNvPr id="21" name="TextBox 20">
            <a:extLst>
              <a:ext uri="{FF2B5EF4-FFF2-40B4-BE49-F238E27FC236}">
                <a16:creationId xmlns="" xmlns:a16="http://schemas.microsoft.com/office/drawing/2014/main" id="{3B1C08F5-9D99-45F1-AF77-7A4C5345BA3E}"/>
              </a:ext>
            </a:extLst>
          </p:cNvPr>
          <p:cNvSpPr txBox="1"/>
          <p:nvPr/>
        </p:nvSpPr>
        <p:spPr>
          <a:xfrm>
            <a:off x="2076941" y="3049917"/>
            <a:ext cx="2157273" cy="954107"/>
          </a:xfrm>
          <a:prstGeom prst="rect">
            <a:avLst/>
          </a:prstGeom>
          <a:noFill/>
        </p:spPr>
        <p:txBody>
          <a:bodyPr wrap="square" rtlCol="0">
            <a:spAutoFit/>
          </a:bodyPr>
          <a:lstStyle/>
          <a:p>
            <a:pPr algn="ctr"/>
            <a:r>
              <a:rPr lang="en-GB" sz="2800" b="1" dirty="0">
                <a:solidFill>
                  <a:schemeClr val="bg1"/>
                </a:solidFill>
              </a:rPr>
              <a:t>Primary producer</a:t>
            </a:r>
          </a:p>
        </p:txBody>
      </p:sp>
      <p:sp>
        <p:nvSpPr>
          <p:cNvPr id="22" name="TextBox 21">
            <a:extLst>
              <a:ext uri="{FF2B5EF4-FFF2-40B4-BE49-F238E27FC236}">
                <a16:creationId xmlns="" xmlns:a16="http://schemas.microsoft.com/office/drawing/2014/main" id="{782F2078-7748-481D-929C-BD3CE9B02DFC}"/>
              </a:ext>
            </a:extLst>
          </p:cNvPr>
          <p:cNvSpPr txBox="1"/>
          <p:nvPr/>
        </p:nvSpPr>
        <p:spPr>
          <a:xfrm>
            <a:off x="8115567" y="3197011"/>
            <a:ext cx="2157273" cy="523220"/>
          </a:xfrm>
          <a:prstGeom prst="rect">
            <a:avLst/>
          </a:prstGeom>
          <a:noFill/>
        </p:spPr>
        <p:txBody>
          <a:bodyPr wrap="square" rtlCol="0">
            <a:spAutoFit/>
          </a:bodyPr>
          <a:lstStyle/>
          <a:p>
            <a:pPr algn="ctr"/>
            <a:r>
              <a:rPr lang="en-GB" sz="2800" b="1" dirty="0">
                <a:solidFill>
                  <a:schemeClr val="bg1"/>
                </a:solidFill>
              </a:rPr>
              <a:t>Consumer</a:t>
            </a:r>
          </a:p>
        </p:txBody>
      </p:sp>
      <p:sp>
        <p:nvSpPr>
          <p:cNvPr id="5" name="TextBox 4">
            <a:extLst>
              <a:ext uri="{FF2B5EF4-FFF2-40B4-BE49-F238E27FC236}">
                <a16:creationId xmlns="" xmlns:a16="http://schemas.microsoft.com/office/drawing/2014/main" id="{8A5BFC86-87BC-4185-B032-7631DEF23E9B}"/>
              </a:ext>
            </a:extLst>
          </p:cNvPr>
          <p:cNvSpPr txBox="1"/>
          <p:nvPr/>
        </p:nvSpPr>
        <p:spPr>
          <a:xfrm>
            <a:off x="4951959" y="3385847"/>
            <a:ext cx="1025726" cy="369332"/>
          </a:xfrm>
          <a:prstGeom prst="rect">
            <a:avLst/>
          </a:prstGeom>
          <a:noFill/>
        </p:spPr>
        <p:txBody>
          <a:bodyPr wrap="square" rtlCol="0">
            <a:spAutoFit/>
          </a:bodyPr>
          <a:lstStyle/>
          <a:p>
            <a:r>
              <a:rPr lang="en-GB" b="1" dirty="0"/>
              <a:t>depots</a:t>
            </a:r>
          </a:p>
        </p:txBody>
      </p:sp>
      <p:sp>
        <p:nvSpPr>
          <p:cNvPr id="16" name="TextBox 15">
            <a:extLst>
              <a:ext uri="{FF2B5EF4-FFF2-40B4-BE49-F238E27FC236}">
                <a16:creationId xmlns="" xmlns:a16="http://schemas.microsoft.com/office/drawing/2014/main" id="{82F9F417-10BE-407C-ACA8-3231F9721B07}"/>
              </a:ext>
            </a:extLst>
          </p:cNvPr>
          <p:cNvSpPr txBox="1"/>
          <p:nvPr/>
        </p:nvSpPr>
        <p:spPr>
          <a:xfrm>
            <a:off x="5572738" y="4065885"/>
            <a:ext cx="1200359" cy="369332"/>
          </a:xfrm>
          <a:prstGeom prst="rect">
            <a:avLst/>
          </a:prstGeom>
          <a:noFill/>
        </p:spPr>
        <p:txBody>
          <a:bodyPr wrap="square" rtlCol="0">
            <a:spAutoFit/>
          </a:bodyPr>
          <a:lstStyle/>
          <a:p>
            <a:r>
              <a:rPr lang="en-GB" b="1" dirty="0"/>
              <a:t>abattoirs</a:t>
            </a:r>
          </a:p>
        </p:txBody>
      </p:sp>
      <p:sp>
        <p:nvSpPr>
          <p:cNvPr id="6" name="TextBox 5">
            <a:extLst>
              <a:ext uri="{FF2B5EF4-FFF2-40B4-BE49-F238E27FC236}">
                <a16:creationId xmlns="" xmlns:a16="http://schemas.microsoft.com/office/drawing/2014/main" id="{ECDA2CD1-CA08-4FBD-8B53-835EC42682C3}"/>
              </a:ext>
            </a:extLst>
          </p:cNvPr>
          <p:cNvSpPr txBox="1"/>
          <p:nvPr/>
        </p:nvSpPr>
        <p:spPr>
          <a:xfrm>
            <a:off x="5538547" y="3503122"/>
            <a:ext cx="2343914" cy="338554"/>
          </a:xfrm>
          <a:prstGeom prst="rect">
            <a:avLst/>
          </a:prstGeom>
          <a:noFill/>
        </p:spPr>
        <p:txBody>
          <a:bodyPr wrap="square" rtlCol="0">
            <a:spAutoFit/>
          </a:bodyPr>
          <a:lstStyle/>
          <a:p>
            <a:pPr algn="ctr"/>
            <a:r>
              <a:rPr lang="en-GB" sz="1600" b="1" dirty="0"/>
              <a:t>packaging</a:t>
            </a:r>
          </a:p>
        </p:txBody>
      </p:sp>
      <p:sp>
        <p:nvSpPr>
          <p:cNvPr id="23" name="TextBox 22">
            <a:extLst>
              <a:ext uri="{FF2B5EF4-FFF2-40B4-BE49-F238E27FC236}">
                <a16:creationId xmlns="" xmlns:a16="http://schemas.microsoft.com/office/drawing/2014/main" id="{3E770F19-EFA3-4923-8DAC-E39BD57E4CC6}"/>
              </a:ext>
            </a:extLst>
          </p:cNvPr>
          <p:cNvSpPr txBox="1"/>
          <p:nvPr/>
        </p:nvSpPr>
        <p:spPr>
          <a:xfrm>
            <a:off x="4972575" y="2637278"/>
            <a:ext cx="2343914" cy="338554"/>
          </a:xfrm>
          <a:prstGeom prst="rect">
            <a:avLst/>
          </a:prstGeom>
          <a:noFill/>
        </p:spPr>
        <p:txBody>
          <a:bodyPr wrap="square" rtlCol="0">
            <a:spAutoFit/>
          </a:bodyPr>
          <a:lstStyle/>
          <a:p>
            <a:pPr algn="ctr"/>
            <a:r>
              <a:rPr lang="en-GB" sz="1600" b="1" dirty="0"/>
              <a:t>processing</a:t>
            </a:r>
          </a:p>
        </p:txBody>
      </p:sp>
    </p:spTree>
    <p:extLst>
      <p:ext uri="{BB962C8B-B14F-4D97-AF65-F5344CB8AC3E}">
        <p14:creationId xmlns:p14="http://schemas.microsoft.com/office/powerpoint/2010/main" val="307372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6"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576E19-B1C2-4F3F-9009-972BB4D0CB5F}"/>
              </a:ext>
            </a:extLst>
          </p:cNvPr>
          <p:cNvSpPr>
            <a:spLocks noGrp="1"/>
          </p:cNvSpPr>
          <p:nvPr>
            <p:ph type="title"/>
          </p:nvPr>
        </p:nvSpPr>
        <p:spPr>
          <a:xfrm>
            <a:off x="1066800" y="642594"/>
            <a:ext cx="10058400" cy="1371600"/>
          </a:xfrm>
        </p:spPr>
        <p:txBody>
          <a:bodyPr/>
          <a:lstStyle/>
          <a:p>
            <a:r>
              <a:rPr lang="en-GB" dirty="0"/>
              <a:t>Other factors affecting what we buy</a:t>
            </a:r>
          </a:p>
        </p:txBody>
      </p:sp>
      <p:sp>
        <p:nvSpPr>
          <p:cNvPr id="3" name="Content Placeholder 2">
            <a:extLst>
              <a:ext uri="{FF2B5EF4-FFF2-40B4-BE49-F238E27FC236}">
                <a16:creationId xmlns="" xmlns:a16="http://schemas.microsoft.com/office/drawing/2014/main" id="{505D5211-D1C1-4531-9889-79035C5AC680}"/>
              </a:ext>
            </a:extLst>
          </p:cNvPr>
          <p:cNvSpPr>
            <a:spLocks noGrp="1"/>
          </p:cNvSpPr>
          <p:nvPr>
            <p:ph idx="1"/>
          </p:nvPr>
        </p:nvSpPr>
        <p:spPr>
          <a:xfrm>
            <a:off x="3375994" y="3880124"/>
            <a:ext cx="2160134" cy="1159249"/>
          </a:xfrm>
        </p:spPr>
        <p:txBody>
          <a:bodyPr>
            <a:normAutofit/>
          </a:bodyPr>
          <a:lstStyle/>
          <a:p>
            <a:pPr marL="0" indent="0" algn="ctr">
              <a:buNone/>
            </a:pPr>
            <a:r>
              <a:rPr lang="en-GB" sz="1800" dirty="0"/>
              <a:t>Seasonal restrictions and </a:t>
            </a:r>
            <a:r>
              <a:rPr lang="en-GB" sz="1800" dirty="0" smtClean="0"/>
              <a:t>availability</a:t>
            </a:r>
            <a:endParaRPr lang="en-GB" sz="1800" dirty="0"/>
          </a:p>
        </p:txBody>
      </p:sp>
      <p:grpSp>
        <p:nvGrpSpPr>
          <p:cNvPr id="25" name="Group 24">
            <a:extLst>
              <a:ext uri="{FF2B5EF4-FFF2-40B4-BE49-F238E27FC236}">
                <a16:creationId xmlns="" xmlns:a16="http://schemas.microsoft.com/office/drawing/2014/main" id="{5650AF21-C9FE-4A3C-90D1-B42807834F43}"/>
              </a:ext>
            </a:extLst>
          </p:cNvPr>
          <p:cNvGrpSpPr/>
          <p:nvPr/>
        </p:nvGrpSpPr>
        <p:grpSpPr>
          <a:xfrm>
            <a:off x="3903611" y="2645027"/>
            <a:ext cx="1104900" cy="1104900"/>
            <a:chOff x="5522119" y="2645027"/>
            <a:chExt cx="1104900" cy="1104900"/>
          </a:xfrm>
        </p:grpSpPr>
        <p:pic>
          <p:nvPicPr>
            <p:cNvPr id="7" name="Graphic 6" descr="Sun">
              <a:extLst>
                <a:ext uri="{FF2B5EF4-FFF2-40B4-BE49-F238E27FC236}">
                  <a16:creationId xmlns="" xmlns:a16="http://schemas.microsoft.com/office/drawing/2014/main" id="{01C7180E-4BE5-4430-9B39-8F55F9C4B4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617369" y="2751974"/>
              <a:ext cx="914400" cy="914400"/>
            </a:xfrm>
            <a:prstGeom prst="rect">
              <a:avLst/>
            </a:prstGeom>
          </p:spPr>
        </p:pic>
        <p:sp>
          <p:nvSpPr>
            <p:cNvPr id="8" name="Oval 7">
              <a:extLst>
                <a:ext uri="{FF2B5EF4-FFF2-40B4-BE49-F238E27FC236}">
                  <a16:creationId xmlns="" xmlns:a16="http://schemas.microsoft.com/office/drawing/2014/main" id="{8FBD7BCE-90CA-4964-8196-0677CE89173C}"/>
                </a:ext>
              </a:extLst>
            </p:cNvPr>
            <p:cNvSpPr/>
            <p:nvPr/>
          </p:nvSpPr>
          <p:spPr>
            <a:xfrm>
              <a:off x="5522119" y="2645027"/>
              <a:ext cx="1104900" cy="1104900"/>
            </a:xfrm>
            <a:prstGeom prst="ellipse">
              <a:avLst/>
            </a:prstGeom>
            <a:noFill/>
            <a:ln w="38100">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 xmlns:a16="http://schemas.microsoft.com/office/drawing/2014/main" id="{655F4495-83D4-4391-887B-754F8931FE57}"/>
              </a:ext>
            </a:extLst>
          </p:cNvPr>
          <p:cNvGrpSpPr/>
          <p:nvPr/>
        </p:nvGrpSpPr>
        <p:grpSpPr>
          <a:xfrm>
            <a:off x="1519724" y="2645027"/>
            <a:ext cx="1104900" cy="1814722"/>
            <a:chOff x="5181601" y="2669211"/>
            <a:chExt cx="1104900" cy="1814722"/>
          </a:xfrm>
        </p:grpSpPr>
        <p:sp>
          <p:nvSpPr>
            <p:cNvPr id="4" name="Content Placeholder 2">
              <a:extLst>
                <a:ext uri="{FF2B5EF4-FFF2-40B4-BE49-F238E27FC236}">
                  <a16:creationId xmlns="" xmlns:a16="http://schemas.microsoft.com/office/drawing/2014/main" id="{3CB8B327-9C27-470B-8938-7923FFDCCE41}"/>
                </a:ext>
              </a:extLst>
            </p:cNvPr>
            <p:cNvSpPr txBox="1">
              <a:spLocks/>
            </p:cNvSpPr>
            <p:nvPr/>
          </p:nvSpPr>
          <p:spPr>
            <a:xfrm>
              <a:off x="5276851" y="3976938"/>
              <a:ext cx="971548" cy="506995"/>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buFont typeface="Garamond" pitchFamily="18" charset="0"/>
                <a:buNone/>
              </a:pPr>
              <a:r>
                <a:rPr lang="en-GB" sz="1800" dirty="0"/>
                <a:t>Pricing</a:t>
              </a:r>
            </a:p>
          </p:txBody>
        </p:sp>
        <p:grpSp>
          <p:nvGrpSpPr>
            <p:cNvPr id="14" name="Group 13">
              <a:extLst>
                <a:ext uri="{FF2B5EF4-FFF2-40B4-BE49-F238E27FC236}">
                  <a16:creationId xmlns="" xmlns:a16="http://schemas.microsoft.com/office/drawing/2014/main" id="{C1DA9C70-5E1A-424F-A3F6-D77577D7AC4C}"/>
                </a:ext>
              </a:extLst>
            </p:cNvPr>
            <p:cNvGrpSpPr/>
            <p:nvPr/>
          </p:nvGrpSpPr>
          <p:grpSpPr>
            <a:xfrm>
              <a:off x="5181601" y="2669211"/>
              <a:ext cx="1104900" cy="1104900"/>
              <a:chOff x="5086350" y="2665515"/>
              <a:chExt cx="1104900" cy="1104900"/>
            </a:xfrm>
          </p:grpSpPr>
          <p:pic>
            <p:nvPicPr>
              <p:cNvPr id="11" name="Graphic 10" descr="Pound">
                <a:extLst>
                  <a:ext uri="{FF2B5EF4-FFF2-40B4-BE49-F238E27FC236}">
                    <a16:creationId xmlns="" xmlns:a16="http://schemas.microsoft.com/office/drawing/2014/main" id="{529DD81A-4275-4A71-88FE-BB16D638EAD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5181600" y="2749068"/>
                <a:ext cx="914400" cy="914400"/>
              </a:xfrm>
              <a:prstGeom prst="rect">
                <a:avLst/>
              </a:prstGeom>
            </p:spPr>
          </p:pic>
          <p:sp>
            <p:nvSpPr>
              <p:cNvPr id="13" name="Oval 12">
                <a:extLst>
                  <a:ext uri="{FF2B5EF4-FFF2-40B4-BE49-F238E27FC236}">
                    <a16:creationId xmlns="" xmlns:a16="http://schemas.microsoft.com/office/drawing/2014/main" id="{D4155437-483C-4E86-9542-4CA31F2B6EE7}"/>
                  </a:ext>
                </a:extLst>
              </p:cNvPr>
              <p:cNvSpPr/>
              <p:nvPr/>
            </p:nvSpPr>
            <p:spPr>
              <a:xfrm>
                <a:off x="5086350" y="2665515"/>
                <a:ext cx="1104900" cy="1104900"/>
              </a:xfrm>
              <a:prstGeom prst="ellipse">
                <a:avLst/>
              </a:prstGeom>
              <a:noFill/>
              <a:ln w="38100">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5" name="Group 14"/>
          <p:cNvGrpSpPr/>
          <p:nvPr/>
        </p:nvGrpSpPr>
        <p:grpSpPr>
          <a:xfrm>
            <a:off x="8501114" y="2645027"/>
            <a:ext cx="1945967" cy="1872694"/>
            <a:chOff x="8501114" y="2645027"/>
            <a:chExt cx="1945967" cy="1872694"/>
          </a:xfrm>
        </p:grpSpPr>
        <p:grpSp>
          <p:nvGrpSpPr>
            <p:cNvPr id="12" name="Group 11">
              <a:extLst>
                <a:ext uri="{FF2B5EF4-FFF2-40B4-BE49-F238E27FC236}">
                  <a16:creationId xmlns="" xmlns:a16="http://schemas.microsoft.com/office/drawing/2014/main" id="{231FEB5B-E630-41A9-B39D-CF9BCC000397}"/>
                </a:ext>
              </a:extLst>
            </p:cNvPr>
            <p:cNvGrpSpPr/>
            <p:nvPr/>
          </p:nvGrpSpPr>
          <p:grpSpPr>
            <a:xfrm>
              <a:off x="8900266" y="2645027"/>
              <a:ext cx="1147665" cy="1104901"/>
              <a:chOff x="7295955" y="2728580"/>
              <a:chExt cx="1147665" cy="1104901"/>
            </a:xfrm>
          </p:grpSpPr>
          <p:pic>
            <p:nvPicPr>
              <p:cNvPr id="9" name="Graphic 8" descr="Confused person">
                <a:extLst>
                  <a:ext uri="{FF2B5EF4-FFF2-40B4-BE49-F238E27FC236}">
                    <a16:creationId xmlns="" xmlns:a16="http://schemas.microsoft.com/office/drawing/2014/main" id="{495E666E-CB48-4BE9-AA8E-244D96304E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7412587" y="2823830"/>
                <a:ext cx="914400" cy="914400"/>
              </a:xfrm>
              <a:prstGeom prst="rect">
                <a:avLst/>
              </a:prstGeom>
            </p:spPr>
          </p:pic>
          <p:sp>
            <p:nvSpPr>
              <p:cNvPr id="10" name="Oval 9">
                <a:extLst>
                  <a:ext uri="{FF2B5EF4-FFF2-40B4-BE49-F238E27FC236}">
                    <a16:creationId xmlns="" xmlns:a16="http://schemas.microsoft.com/office/drawing/2014/main" id="{BE9FDD11-8FD6-4001-9A3A-FD2A5289F9A9}"/>
                  </a:ext>
                </a:extLst>
              </p:cNvPr>
              <p:cNvSpPr/>
              <p:nvPr/>
            </p:nvSpPr>
            <p:spPr>
              <a:xfrm>
                <a:off x="7295955" y="2728580"/>
                <a:ext cx="1147665" cy="1104901"/>
              </a:xfrm>
              <a:prstGeom prst="ellipse">
                <a:avLst/>
              </a:prstGeom>
              <a:noFill/>
              <a:ln w="38100">
                <a:solidFill>
                  <a:srgbClr val="3488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6" name="TextBox 25">
              <a:extLst>
                <a:ext uri="{FF2B5EF4-FFF2-40B4-BE49-F238E27FC236}">
                  <a16:creationId xmlns="" xmlns:a16="http://schemas.microsoft.com/office/drawing/2014/main" id="{B7783947-257F-49FF-BB7A-BEFDC76AED7D}"/>
                </a:ext>
              </a:extLst>
            </p:cNvPr>
            <p:cNvSpPr txBox="1"/>
            <p:nvPr/>
          </p:nvSpPr>
          <p:spPr>
            <a:xfrm>
              <a:off x="8501114" y="3871390"/>
              <a:ext cx="1945967" cy="646331"/>
            </a:xfrm>
            <a:prstGeom prst="rect">
              <a:avLst/>
            </a:prstGeom>
            <a:noFill/>
          </p:spPr>
          <p:txBody>
            <a:bodyPr wrap="square" rtlCol="0">
              <a:spAutoFit/>
            </a:bodyPr>
            <a:lstStyle/>
            <a:p>
              <a:pPr algn="ctr"/>
              <a:r>
                <a:rPr lang="en-GB" dirty="0"/>
                <a:t>Convenience and choice</a:t>
              </a:r>
            </a:p>
          </p:txBody>
        </p:sp>
      </p:grpSp>
      <p:grpSp>
        <p:nvGrpSpPr>
          <p:cNvPr id="6" name="Group 5"/>
          <p:cNvGrpSpPr/>
          <p:nvPr/>
        </p:nvGrpSpPr>
        <p:grpSpPr>
          <a:xfrm>
            <a:off x="6045637" y="2645027"/>
            <a:ext cx="1945967" cy="1677059"/>
            <a:chOff x="6045637" y="2645027"/>
            <a:chExt cx="1945967" cy="1677059"/>
          </a:xfrm>
        </p:grpSpPr>
        <p:grpSp>
          <p:nvGrpSpPr>
            <p:cNvPr id="5" name="Group 4"/>
            <p:cNvGrpSpPr/>
            <p:nvPr/>
          </p:nvGrpSpPr>
          <p:grpSpPr>
            <a:xfrm>
              <a:off x="6421129" y="2645027"/>
              <a:ext cx="1195407" cy="1140926"/>
              <a:chOff x="6421129" y="2645027"/>
              <a:chExt cx="1195407" cy="1140926"/>
            </a:xfrm>
          </p:grpSpPr>
          <p:pic>
            <p:nvPicPr>
              <p:cNvPr id="20" name="Graphic 19" descr="Thumbs up sign">
                <a:extLst>
                  <a:ext uri="{FF2B5EF4-FFF2-40B4-BE49-F238E27FC236}">
                    <a16:creationId xmlns="" xmlns:a16="http://schemas.microsoft.com/office/drawing/2014/main" id="{10969DFE-1739-41FF-B841-99A8A06CAE4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6566734" y="2677300"/>
                <a:ext cx="623790" cy="623790"/>
              </a:xfrm>
              <a:prstGeom prst="rect">
                <a:avLst/>
              </a:prstGeom>
            </p:spPr>
          </p:pic>
          <p:pic>
            <p:nvPicPr>
              <p:cNvPr id="27" name="Graphic 26" descr="Thumbs up sign">
                <a:extLst>
                  <a:ext uri="{FF2B5EF4-FFF2-40B4-BE49-F238E27FC236}">
                    <a16:creationId xmlns="" xmlns:a16="http://schemas.microsoft.com/office/drawing/2014/main" id="{AFE69EF8-5840-4685-A54C-C876C3BD1943}"/>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rot="10800000">
                <a:off x="6808029" y="3115838"/>
                <a:ext cx="623790" cy="623790"/>
              </a:xfrm>
              <a:prstGeom prst="rect">
                <a:avLst/>
              </a:prstGeom>
            </p:spPr>
          </p:pic>
          <p:sp>
            <p:nvSpPr>
              <p:cNvPr id="21" name="Oval 20">
                <a:extLst>
                  <a:ext uri="{FF2B5EF4-FFF2-40B4-BE49-F238E27FC236}">
                    <a16:creationId xmlns="" xmlns:a16="http://schemas.microsoft.com/office/drawing/2014/main" id="{67DF2F93-B587-426E-95B0-7C0F02625757}"/>
                  </a:ext>
                </a:extLst>
              </p:cNvPr>
              <p:cNvSpPr/>
              <p:nvPr/>
            </p:nvSpPr>
            <p:spPr>
              <a:xfrm>
                <a:off x="6421129" y="2645027"/>
                <a:ext cx="1195407" cy="1140926"/>
              </a:xfrm>
              <a:prstGeom prst="ellipse">
                <a:avLst/>
              </a:prstGeom>
              <a:noFill/>
              <a:ln w="38100">
                <a:solidFill>
                  <a:srgbClr val="5790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8" name="TextBox 27">
              <a:extLst>
                <a:ext uri="{FF2B5EF4-FFF2-40B4-BE49-F238E27FC236}">
                  <a16:creationId xmlns="" xmlns:a16="http://schemas.microsoft.com/office/drawing/2014/main" id="{D9D1E573-9F87-428D-A54D-F4D7AC743C7B}"/>
                </a:ext>
              </a:extLst>
            </p:cNvPr>
            <p:cNvSpPr txBox="1"/>
            <p:nvPr/>
          </p:nvSpPr>
          <p:spPr>
            <a:xfrm>
              <a:off x="6045637" y="3952754"/>
              <a:ext cx="1945967" cy="369332"/>
            </a:xfrm>
            <a:prstGeom prst="rect">
              <a:avLst/>
            </a:prstGeom>
            <a:noFill/>
          </p:spPr>
          <p:txBody>
            <a:bodyPr wrap="square" rtlCol="0">
              <a:spAutoFit/>
            </a:bodyPr>
            <a:lstStyle/>
            <a:p>
              <a:pPr algn="ctr"/>
              <a:r>
                <a:rPr lang="en-GB" dirty="0"/>
                <a:t>Ethics</a:t>
              </a:r>
            </a:p>
          </p:txBody>
        </p:sp>
      </p:grpSp>
    </p:spTree>
    <p:extLst>
      <p:ext uri="{BB962C8B-B14F-4D97-AF65-F5344CB8AC3E}">
        <p14:creationId xmlns:p14="http://schemas.microsoft.com/office/powerpoint/2010/main" val="167890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239" y="542081"/>
            <a:ext cx="10058400" cy="720076"/>
          </a:xfrm>
        </p:spPr>
        <p:txBody>
          <a:bodyPr/>
          <a:lstStyle/>
          <a:p>
            <a:r>
              <a:rPr lang="en-US" dirty="0"/>
              <a:t>Challenge!</a:t>
            </a:r>
          </a:p>
        </p:txBody>
      </p:sp>
      <p:sp>
        <p:nvSpPr>
          <p:cNvPr id="4" name="Rectangle 3"/>
          <p:cNvSpPr/>
          <p:nvPr/>
        </p:nvSpPr>
        <p:spPr>
          <a:xfrm>
            <a:off x="852016" y="1279119"/>
            <a:ext cx="10617359" cy="3693319"/>
          </a:xfrm>
          <a:prstGeom prst="rect">
            <a:avLst/>
          </a:prstGeom>
        </p:spPr>
        <p:txBody>
          <a:bodyPr wrap="square">
            <a:spAutoFit/>
          </a:bodyPr>
          <a:lstStyle/>
          <a:p>
            <a:r>
              <a:rPr lang="en-GB" dirty="0"/>
              <a:t>We hope you are feeling inspired to continue your journey through Conscious Consumerism. </a:t>
            </a:r>
          </a:p>
          <a:p>
            <a:r>
              <a:rPr lang="en-GB" dirty="0"/>
              <a:t>    </a:t>
            </a:r>
          </a:p>
          <a:p>
            <a:r>
              <a:rPr lang="en-GB" dirty="0"/>
              <a:t>If so have a go at one of the following two challenges:</a:t>
            </a:r>
          </a:p>
          <a:p>
            <a:endParaRPr lang="en-GB" dirty="0"/>
          </a:p>
          <a:p>
            <a:r>
              <a:rPr lang="en-GB" b="1" dirty="0"/>
              <a:t>Design communication materials </a:t>
            </a:r>
            <a:r>
              <a:rPr lang="en-GB" dirty="0"/>
              <a:t>to dispel common myths and help people gain a better understanding of the topic. This could be in the form of a blog, a poster, leaflets or a podcast for example. </a:t>
            </a:r>
          </a:p>
          <a:p>
            <a:r>
              <a:rPr lang="en-GB" b="1" dirty="0"/>
              <a:t>Develop a campaign </a:t>
            </a:r>
            <a:r>
              <a:rPr lang="en-GB" dirty="0"/>
              <a:t>to collect real data and report your findings or to encourage people or companies to change behaviours. For example, you could collect data from your school canteen to measure the food miles of the ingredients used, or you could create recipe cards to feed your gut microbes.</a:t>
            </a:r>
          </a:p>
          <a:p>
            <a:endParaRPr lang="en-GB" dirty="0"/>
          </a:p>
          <a:p>
            <a:endParaRPr lang="en-GB" b="1" dirty="0"/>
          </a:p>
        </p:txBody>
      </p:sp>
      <p:sp>
        <p:nvSpPr>
          <p:cNvPr id="6" name="Title 1"/>
          <p:cNvSpPr txBox="1">
            <a:spLocks/>
          </p:cNvSpPr>
          <p:nvPr/>
        </p:nvSpPr>
        <p:spPr>
          <a:xfrm>
            <a:off x="1127727" y="4322785"/>
            <a:ext cx="10058400" cy="7200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a:lstStyle>
          <a:p>
            <a:pPr algn="ctr"/>
            <a:r>
              <a:rPr lang="en-US" sz="2800" dirty="0"/>
              <a:t>See page 11 of the workbook for more details!</a:t>
            </a:r>
          </a:p>
        </p:txBody>
      </p:sp>
      <p:sp>
        <p:nvSpPr>
          <p:cNvPr id="5" name="Rectangle 4"/>
          <p:cNvSpPr/>
          <p:nvPr/>
        </p:nvSpPr>
        <p:spPr>
          <a:xfrm>
            <a:off x="374512" y="5030557"/>
            <a:ext cx="11430763" cy="138381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8122441" y="5453840"/>
            <a:ext cx="1236671" cy="917885"/>
          </a:xfrm>
          <a:prstGeom prst="rect">
            <a:avLst/>
          </a:prstGeom>
        </p:spPr>
      </p:pic>
      <p:pic>
        <p:nvPicPr>
          <p:cNvPr id="7" name="Picture 6"/>
          <p:cNvPicPr>
            <a:picLocks noChangeAspect="1"/>
          </p:cNvPicPr>
          <p:nvPr/>
        </p:nvPicPr>
        <p:blipFill>
          <a:blip r:embed="rId4"/>
          <a:stretch>
            <a:fillRect/>
          </a:stretch>
        </p:blipFill>
        <p:spPr>
          <a:xfrm>
            <a:off x="2481462" y="5435728"/>
            <a:ext cx="1703303" cy="914808"/>
          </a:xfrm>
          <a:prstGeom prst="rect">
            <a:avLst/>
          </a:prstGeom>
        </p:spPr>
      </p:pic>
      <p:pic>
        <p:nvPicPr>
          <p:cNvPr id="8" name="Picture 7"/>
          <p:cNvPicPr>
            <a:picLocks noChangeAspect="1"/>
          </p:cNvPicPr>
          <p:nvPr/>
        </p:nvPicPr>
        <p:blipFill>
          <a:blip r:embed="rId5"/>
          <a:stretch>
            <a:fillRect/>
          </a:stretch>
        </p:blipFill>
        <p:spPr>
          <a:xfrm>
            <a:off x="4424859" y="5396590"/>
            <a:ext cx="1355653" cy="974376"/>
          </a:xfrm>
          <a:prstGeom prst="rect">
            <a:avLst/>
          </a:prstGeom>
        </p:spPr>
      </p:pic>
      <p:pic>
        <p:nvPicPr>
          <p:cNvPr id="9" name="Picture 8"/>
          <p:cNvPicPr>
            <a:picLocks noChangeAspect="1"/>
          </p:cNvPicPr>
          <p:nvPr/>
        </p:nvPicPr>
        <p:blipFill>
          <a:blip r:embed="rId6"/>
          <a:stretch>
            <a:fillRect/>
          </a:stretch>
        </p:blipFill>
        <p:spPr>
          <a:xfrm>
            <a:off x="6087545" y="5329398"/>
            <a:ext cx="1565527" cy="1058899"/>
          </a:xfrm>
          <a:prstGeom prst="rect">
            <a:avLst/>
          </a:prstGeom>
        </p:spPr>
      </p:pic>
      <p:sp>
        <p:nvSpPr>
          <p:cNvPr id="10" name="TextBox 9"/>
          <p:cNvSpPr txBox="1"/>
          <p:nvPr/>
        </p:nvSpPr>
        <p:spPr>
          <a:xfrm>
            <a:off x="407078" y="5063117"/>
            <a:ext cx="2393622" cy="923330"/>
          </a:xfrm>
          <a:prstGeom prst="rect">
            <a:avLst/>
          </a:prstGeom>
          <a:noFill/>
        </p:spPr>
        <p:txBody>
          <a:bodyPr wrap="square" rtlCol="0">
            <a:spAutoFit/>
          </a:bodyPr>
          <a:lstStyle/>
          <a:p>
            <a:r>
              <a:rPr lang="en-US" dirty="0" smtClean="0"/>
              <a:t>These resources were produced </a:t>
            </a:r>
          </a:p>
          <a:p>
            <a:r>
              <a:rPr lang="en-US" dirty="0" smtClean="0"/>
              <a:t>by;</a:t>
            </a:r>
            <a:endParaRPr lang="en-US" dirty="0"/>
          </a:p>
        </p:txBody>
      </p:sp>
      <p:sp>
        <p:nvSpPr>
          <p:cNvPr id="11" name="TextBox 10"/>
          <p:cNvSpPr txBox="1"/>
          <p:nvPr/>
        </p:nvSpPr>
        <p:spPr>
          <a:xfrm>
            <a:off x="8017141" y="5134116"/>
            <a:ext cx="2827416" cy="369332"/>
          </a:xfrm>
          <a:prstGeom prst="rect">
            <a:avLst/>
          </a:prstGeom>
          <a:noFill/>
        </p:spPr>
        <p:txBody>
          <a:bodyPr wrap="square" rtlCol="0">
            <a:spAutoFit/>
          </a:bodyPr>
          <a:lstStyle/>
          <a:p>
            <a:r>
              <a:rPr lang="en-US" dirty="0" smtClean="0"/>
              <a:t>Supported by;</a:t>
            </a:r>
            <a:endParaRPr lang="en-US" dirty="0"/>
          </a:p>
        </p:txBody>
      </p:sp>
      <p:sp>
        <p:nvSpPr>
          <p:cNvPr id="12" name="TextBox 11"/>
          <p:cNvSpPr txBox="1"/>
          <p:nvPr/>
        </p:nvSpPr>
        <p:spPr>
          <a:xfrm>
            <a:off x="9885640" y="5123716"/>
            <a:ext cx="2827416" cy="369332"/>
          </a:xfrm>
          <a:prstGeom prst="rect">
            <a:avLst/>
          </a:prstGeom>
          <a:noFill/>
        </p:spPr>
        <p:txBody>
          <a:bodyPr wrap="square" rtlCol="0">
            <a:spAutoFit/>
          </a:bodyPr>
          <a:lstStyle/>
          <a:p>
            <a:r>
              <a:rPr lang="en-US" dirty="0" smtClean="0"/>
              <a:t>Funded by;</a:t>
            </a:r>
            <a:endParaRPr lang="en-US" dirty="0"/>
          </a:p>
        </p:txBody>
      </p:sp>
      <p:pic>
        <p:nvPicPr>
          <p:cNvPr id="13" name="Picture 12"/>
          <p:cNvPicPr>
            <a:picLocks noChangeAspect="1"/>
          </p:cNvPicPr>
          <p:nvPr/>
        </p:nvPicPr>
        <p:blipFill rotWithShape="1">
          <a:blip r:embed="rId7"/>
          <a:srcRect b="17027"/>
          <a:stretch/>
        </p:blipFill>
        <p:spPr>
          <a:xfrm>
            <a:off x="9876197" y="5616640"/>
            <a:ext cx="1909168" cy="748886"/>
          </a:xfrm>
          <a:prstGeom prst="rect">
            <a:avLst/>
          </a:prstGeom>
        </p:spPr>
      </p:pic>
    </p:spTree>
    <p:extLst>
      <p:ext uri="{BB962C8B-B14F-4D97-AF65-F5344CB8AC3E}">
        <p14:creationId xmlns:p14="http://schemas.microsoft.com/office/powerpoint/2010/main" val="680482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A3FD44-2591-43FB-8D69-6A26CCDCF446}"/>
              </a:ext>
            </a:extLst>
          </p:cNvPr>
          <p:cNvSpPr>
            <a:spLocks noGrp="1"/>
          </p:cNvSpPr>
          <p:nvPr>
            <p:ph type="title"/>
          </p:nvPr>
        </p:nvSpPr>
        <p:spPr/>
        <p:txBody>
          <a:bodyPr/>
          <a:lstStyle/>
          <a:p>
            <a:r>
              <a:rPr lang="en-GB" dirty="0"/>
              <a:t>What are food miles?</a:t>
            </a:r>
          </a:p>
        </p:txBody>
      </p:sp>
      <p:pic>
        <p:nvPicPr>
          <p:cNvPr id="7" name="Graphic 6" descr="Farm scene">
            <a:extLst>
              <a:ext uri="{FF2B5EF4-FFF2-40B4-BE49-F238E27FC236}">
                <a16:creationId xmlns="" xmlns:a16="http://schemas.microsoft.com/office/drawing/2014/main" id="{EA457C43-A135-4FEA-8D32-2E8D96650F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85774" y="3752849"/>
            <a:ext cx="2809875" cy="2809875"/>
          </a:xfrm>
          <a:prstGeom prst="rect">
            <a:avLst/>
          </a:prstGeom>
        </p:spPr>
      </p:pic>
      <p:pic>
        <p:nvPicPr>
          <p:cNvPr id="10" name="Graphic 9" descr="Table setting">
            <a:extLst>
              <a:ext uri="{FF2B5EF4-FFF2-40B4-BE49-F238E27FC236}">
                <a16:creationId xmlns="" xmlns:a16="http://schemas.microsoft.com/office/drawing/2014/main" id="{514BC705-5465-4E4B-97C8-286980ACA3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029825" y="4728880"/>
            <a:ext cx="1343025" cy="1343025"/>
          </a:xfrm>
          <a:prstGeom prst="rect">
            <a:avLst/>
          </a:prstGeom>
        </p:spPr>
      </p:pic>
      <p:grpSp>
        <p:nvGrpSpPr>
          <p:cNvPr id="22" name="Group 21">
            <a:extLst>
              <a:ext uri="{FF2B5EF4-FFF2-40B4-BE49-F238E27FC236}">
                <a16:creationId xmlns="" xmlns:a16="http://schemas.microsoft.com/office/drawing/2014/main" id="{7CADDC2D-ADEE-4AF3-B99E-A62632AFAE11}"/>
              </a:ext>
            </a:extLst>
          </p:cNvPr>
          <p:cNvGrpSpPr/>
          <p:nvPr/>
        </p:nvGrpSpPr>
        <p:grpSpPr>
          <a:xfrm>
            <a:off x="5059608" y="4205986"/>
            <a:ext cx="1493591" cy="1242030"/>
            <a:chOff x="4611934" y="3131834"/>
            <a:chExt cx="1493591" cy="1242030"/>
          </a:xfrm>
        </p:grpSpPr>
        <p:sp>
          <p:nvSpPr>
            <p:cNvPr id="11" name="Rectangle 10" descr="Truck">
              <a:extLst>
                <a:ext uri="{FF2B5EF4-FFF2-40B4-BE49-F238E27FC236}">
                  <a16:creationId xmlns="" xmlns:a16="http://schemas.microsoft.com/office/drawing/2014/main" id="{2FF0B399-B9A7-43A7-BA3F-09721700DE53}"/>
                </a:ext>
              </a:extLst>
            </p:cNvPr>
            <p:cNvSpPr/>
            <p:nvPr/>
          </p:nvSpPr>
          <p:spPr>
            <a:xfrm>
              <a:off x="4890723" y="3131834"/>
              <a:ext cx="1214802" cy="1242030"/>
            </a:xfrm>
            <a:prstGeom prst="rect">
              <a:avLst/>
            </a:prstGeom>
            <a: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14" name="Rectangle 13">
              <a:extLst>
                <a:ext uri="{FF2B5EF4-FFF2-40B4-BE49-F238E27FC236}">
                  <a16:creationId xmlns="" xmlns:a16="http://schemas.microsoft.com/office/drawing/2014/main" id="{D6853D20-9225-4054-8D15-23A6A1113E9A}"/>
                </a:ext>
              </a:extLst>
            </p:cNvPr>
            <p:cNvSpPr/>
            <p:nvPr/>
          </p:nvSpPr>
          <p:spPr>
            <a:xfrm>
              <a:off x="4890723" y="3886200"/>
              <a:ext cx="100377" cy="4571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 xmlns:a16="http://schemas.microsoft.com/office/drawing/2014/main" id="{A6A0CCF0-C249-4704-9BC6-0E3E56674809}"/>
                </a:ext>
              </a:extLst>
            </p:cNvPr>
            <p:cNvSpPr/>
            <p:nvPr/>
          </p:nvSpPr>
          <p:spPr>
            <a:xfrm>
              <a:off x="4667250" y="3752849"/>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 xmlns:a16="http://schemas.microsoft.com/office/drawing/2014/main" id="{F1830FBB-085A-4D20-A302-204FAA52C3F7}"/>
                </a:ext>
              </a:extLst>
            </p:cNvPr>
            <p:cNvSpPr/>
            <p:nvPr/>
          </p:nvSpPr>
          <p:spPr>
            <a:xfrm>
              <a:off x="4629150" y="3709009"/>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 xmlns:a16="http://schemas.microsoft.com/office/drawing/2014/main" id="{B52CE113-210D-4B7B-AC3A-31500E67F33A}"/>
                </a:ext>
              </a:extLst>
            </p:cNvPr>
            <p:cNvSpPr/>
            <p:nvPr/>
          </p:nvSpPr>
          <p:spPr>
            <a:xfrm>
              <a:off x="4678610" y="3642333"/>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 xmlns:a16="http://schemas.microsoft.com/office/drawing/2014/main" id="{24BD7CEA-B554-4A9E-87DD-14EB619C5F09}"/>
                </a:ext>
              </a:extLst>
            </p:cNvPr>
            <p:cNvSpPr/>
            <p:nvPr/>
          </p:nvSpPr>
          <p:spPr>
            <a:xfrm>
              <a:off x="4611934" y="3597578"/>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 xmlns:a16="http://schemas.microsoft.com/office/drawing/2014/main" id="{B2F20D6D-AD22-44BC-99CC-1656EFE73F00}"/>
                </a:ext>
              </a:extLst>
            </p:cNvPr>
            <p:cNvSpPr/>
            <p:nvPr/>
          </p:nvSpPr>
          <p:spPr>
            <a:xfrm rot="19050419">
              <a:off x="4716710" y="3819524"/>
              <a:ext cx="76200" cy="13335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a:extLst>
              <a:ext uri="{FF2B5EF4-FFF2-40B4-BE49-F238E27FC236}">
                <a16:creationId xmlns="" xmlns:a16="http://schemas.microsoft.com/office/drawing/2014/main" id="{EB14958F-7938-41F4-8F31-7F5A94B1CFA9}"/>
              </a:ext>
            </a:extLst>
          </p:cNvPr>
          <p:cNvSpPr txBox="1"/>
          <p:nvPr/>
        </p:nvSpPr>
        <p:spPr>
          <a:xfrm>
            <a:off x="1066800" y="1800777"/>
            <a:ext cx="5921830" cy="2031325"/>
          </a:xfrm>
          <a:prstGeom prst="rect">
            <a:avLst/>
          </a:prstGeom>
          <a:noFill/>
        </p:spPr>
        <p:txBody>
          <a:bodyPr wrap="square" rtlCol="0">
            <a:spAutoFit/>
          </a:bodyPr>
          <a:lstStyle/>
          <a:p>
            <a:r>
              <a:rPr lang="en-GB" dirty="0"/>
              <a:t>Food miles is the term used to describe the distance food is transported from the place its produced to the end consumer (us). </a:t>
            </a:r>
          </a:p>
          <a:p>
            <a:endParaRPr lang="en-GB" dirty="0"/>
          </a:p>
          <a:p>
            <a:r>
              <a:rPr lang="en-GB" dirty="0"/>
              <a:t>The effect of food miles is measured by the amount of CO</a:t>
            </a:r>
            <a:r>
              <a:rPr lang="en-GB" baseline="-25000" dirty="0"/>
              <a:t>2</a:t>
            </a:r>
            <a:r>
              <a:rPr lang="en-GB" dirty="0"/>
              <a:t> emissions produced, this is usually measured per tonne of food per kilometre.</a:t>
            </a:r>
          </a:p>
        </p:txBody>
      </p:sp>
      <p:sp>
        <p:nvSpPr>
          <p:cNvPr id="21" name="Freeform: Shape 20">
            <a:extLst>
              <a:ext uri="{FF2B5EF4-FFF2-40B4-BE49-F238E27FC236}">
                <a16:creationId xmlns="" xmlns:a16="http://schemas.microsoft.com/office/drawing/2014/main" id="{B0B47868-00BA-4852-8DBF-0DB4D7493BAA}"/>
              </a:ext>
            </a:extLst>
          </p:cNvPr>
          <p:cNvSpPr/>
          <p:nvPr/>
        </p:nvSpPr>
        <p:spPr>
          <a:xfrm>
            <a:off x="3171825" y="4681811"/>
            <a:ext cx="6638925" cy="1309477"/>
          </a:xfrm>
          <a:custGeom>
            <a:avLst/>
            <a:gdLst>
              <a:gd name="connsiteX0" fmla="*/ 0 w 6638925"/>
              <a:gd name="connsiteY0" fmla="*/ 1128439 h 1309477"/>
              <a:gd name="connsiteX1" fmla="*/ 619125 w 6638925"/>
              <a:gd name="connsiteY1" fmla="*/ 547414 h 1309477"/>
              <a:gd name="connsiteX2" fmla="*/ 1685925 w 6638925"/>
              <a:gd name="connsiteY2" fmla="*/ 1309414 h 1309477"/>
              <a:gd name="connsiteX3" fmla="*/ 2819400 w 6638925"/>
              <a:gd name="connsiteY3" fmla="*/ 499789 h 1309477"/>
              <a:gd name="connsiteX4" fmla="*/ 3838575 w 6638925"/>
              <a:gd name="connsiteY4" fmla="*/ 1185589 h 1309477"/>
              <a:gd name="connsiteX5" fmla="*/ 4714875 w 6638925"/>
              <a:gd name="connsiteY5" fmla="*/ 4489 h 1309477"/>
              <a:gd name="connsiteX6" fmla="*/ 6638925 w 6638925"/>
              <a:gd name="connsiteY6" fmla="*/ 728389 h 130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38925" h="1309477">
                <a:moveTo>
                  <a:pt x="0" y="1128439"/>
                </a:moveTo>
                <a:cubicBezTo>
                  <a:pt x="169069" y="822845"/>
                  <a:pt x="338138" y="517252"/>
                  <a:pt x="619125" y="547414"/>
                </a:cubicBezTo>
                <a:cubicBezTo>
                  <a:pt x="900112" y="577576"/>
                  <a:pt x="1319213" y="1317351"/>
                  <a:pt x="1685925" y="1309414"/>
                </a:cubicBezTo>
                <a:cubicBezTo>
                  <a:pt x="2052637" y="1301477"/>
                  <a:pt x="2460625" y="520426"/>
                  <a:pt x="2819400" y="499789"/>
                </a:cubicBezTo>
                <a:cubicBezTo>
                  <a:pt x="3178175" y="479152"/>
                  <a:pt x="3522663" y="1268139"/>
                  <a:pt x="3838575" y="1185589"/>
                </a:cubicBezTo>
                <a:cubicBezTo>
                  <a:pt x="4154488" y="1103039"/>
                  <a:pt x="4248150" y="80689"/>
                  <a:pt x="4714875" y="4489"/>
                </a:cubicBezTo>
                <a:cubicBezTo>
                  <a:pt x="5181600" y="-71711"/>
                  <a:pt x="5691188" y="849039"/>
                  <a:pt x="6638925" y="728389"/>
                </a:cubicBezTo>
              </a:path>
            </a:pathLst>
          </a:custGeom>
          <a:no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ontent Placeholder 2">
            <a:extLst>
              <a:ext uri="{FF2B5EF4-FFF2-40B4-BE49-F238E27FC236}">
                <a16:creationId xmlns="" xmlns:a16="http://schemas.microsoft.com/office/drawing/2014/main" id="{EE0C22AD-3F76-4428-86EC-E8A1A2D7B5C7}"/>
              </a:ext>
            </a:extLst>
          </p:cNvPr>
          <p:cNvSpPr>
            <a:spLocks noGrp="1"/>
          </p:cNvSpPr>
          <p:nvPr>
            <p:ph idx="1"/>
          </p:nvPr>
        </p:nvSpPr>
        <p:spPr>
          <a:xfrm>
            <a:off x="8117399" y="746526"/>
            <a:ext cx="3443629" cy="1665316"/>
          </a:xfrm>
        </p:spPr>
        <p:txBody>
          <a:bodyPr>
            <a:noAutofit/>
          </a:bodyPr>
          <a:lstStyle/>
          <a:p>
            <a:pPr marL="0" indent="0">
              <a:buNone/>
            </a:pPr>
            <a:r>
              <a:rPr lang="en-GB" sz="1800" b="1" dirty="0"/>
              <a:t>For this workshop you will need:</a:t>
            </a:r>
          </a:p>
          <a:p>
            <a:pPr>
              <a:buFontTx/>
              <a:buChar char="-"/>
            </a:pPr>
            <a:r>
              <a:rPr lang="en-GB" sz="1800" b="1" dirty="0"/>
              <a:t>Food miles activity </a:t>
            </a:r>
            <a:r>
              <a:rPr lang="en-GB" sz="1800" b="1" dirty="0" smtClean="0"/>
              <a:t>sheets</a:t>
            </a:r>
            <a:endParaRPr lang="en-GB" sz="1800" b="1" dirty="0"/>
          </a:p>
          <a:p>
            <a:pPr>
              <a:buFontTx/>
              <a:buChar char="-"/>
            </a:pPr>
            <a:r>
              <a:rPr lang="en-GB" sz="1800" b="1" dirty="0"/>
              <a:t>Food miles ingredient cards</a:t>
            </a:r>
          </a:p>
          <a:p>
            <a:pPr>
              <a:buFontTx/>
              <a:buChar char="-"/>
            </a:pPr>
            <a:r>
              <a:rPr lang="en-GB" sz="1800" b="1" dirty="0"/>
              <a:t>A calculator</a:t>
            </a:r>
          </a:p>
          <a:p>
            <a:pPr marL="0" indent="0">
              <a:buNone/>
            </a:pPr>
            <a:endParaRPr lang="en-GB" sz="1800" b="1" dirty="0"/>
          </a:p>
        </p:txBody>
      </p:sp>
    </p:spTree>
    <p:extLst>
      <p:ext uri="{BB962C8B-B14F-4D97-AF65-F5344CB8AC3E}">
        <p14:creationId xmlns:p14="http://schemas.microsoft.com/office/powerpoint/2010/main" val="14765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 xmlns:a16="http://schemas.microsoft.com/office/drawing/2014/main" id="{78EBBB0B-0189-43D0-9C11-A5972F3BC29F}"/>
              </a:ext>
            </a:extLst>
          </p:cNvPr>
          <p:cNvSpPr>
            <a:spLocks noGrp="1"/>
          </p:cNvSpPr>
          <p:nvPr>
            <p:ph type="title"/>
          </p:nvPr>
        </p:nvSpPr>
        <p:spPr>
          <a:xfrm>
            <a:off x="920252" y="251871"/>
            <a:ext cx="10058400" cy="1371600"/>
          </a:xfrm>
        </p:spPr>
        <p:txBody>
          <a:bodyPr>
            <a:normAutofit/>
          </a:bodyPr>
          <a:lstStyle/>
          <a:p>
            <a:r>
              <a:rPr lang="en-US" dirty="0"/>
              <a:t>What are our food miles?</a:t>
            </a:r>
          </a:p>
        </p:txBody>
      </p:sp>
      <p:sp>
        <p:nvSpPr>
          <p:cNvPr id="7" name="Oval 6">
            <a:extLst>
              <a:ext uri="{FF2B5EF4-FFF2-40B4-BE49-F238E27FC236}">
                <a16:creationId xmlns="" xmlns:a16="http://schemas.microsoft.com/office/drawing/2014/main" id="{5EF6C4ED-5377-46A4-9AC3-9D7B401EB6D1}"/>
              </a:ext>
            </a:extLst>
          </p:cNvPr>
          <p:cNvSpPr/>
          <p:nvPr/>
        </p:nvSpPr>
        <p:spPr>
          <a:xfrm>
            <a:off x="2598797" y="2582471"/>
            <a:ext cx="2077374" cy="2077374"/>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Oval 7">
            <a:extLst>
              <a:ext uri="{FF2B5EF4-FFF2-40B4-BE49-F238E27FC236}">
                <a16:creationId xmlns="" xmlns:a16="http://schemas.microsoft.com/office/drawing/2014/main" id="{5DA80899-3C71-4441-9A4A-A91156264BC2}"/>
              </a:ext>
            </a:extLst>
          </p:cNvPr>
          <p:cNvSpPr/>
          <p:nvPr/>
        </p:nvSpPr>
        <p:spPr>
          <a:xfrm>
            <a:off x="4899223" y="2582471"/>
            <a:ext cx="2077374" cy="207737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 xmlns:a16="http://schemas.microsoft.com/office/drawing/2014/main" id="{33AAAC1D-EC3E-4A53-BA96-ED24F10CA4F8}"/>
              </a:ext>
            </a:extLst>
          </p:cNvPr>
          <p:cNvSpPr/>
          <p:nvPr/>
        </p:nvSpPr>
        <p:spPr>
          <a:xfrm>
            <a:off x="7199649" y="2582471"/>
            <a:ext cx="2077374" cy="207737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w="76200">
            <a:solidFill>
              <a:srgbClr val="F8D2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 xmlns:a16="http://schemas.microsoft.com/office/drawing/2014/main" id="{8191DDDB-68AE-465B-8DBC-C1BB685D82BD}"/>
              </a:ext>
            </a:extLst>
          </p:cNvPr>
          <p:cNvSpPr txBox="1"/>
          <p:nvPr/>
        </p:nvSpPr>
        <p:spPr>
          <a:xfrm>
            <a:off x="2598797" y="4768793"/>
            <a:ext cx="2077373" cy="369332"/>
          </a:xfrm>
          <a:prstGeom prst="rect">
            <a:avLst/>
          </a:prstGeom>
          <a:noFill/>
        </p:spPr>
        <p:txBody>
          <a:bodyPr wrap="square" rtlCol="0">
            <a:spAutoFit/>
          </a:bodyPr>
          <a:lstStyle/>
          <a:p>
            <a:pPr algn="ctr"/>
            <a:r>
              <a:rPr lang="en-GB" dirty="0"/>
              <a:t>Roast Dinner</a:t>
            </a:r>
          </a:p>
        </p:txBody>
      </p:sp>
      <p:sp>
        <p:nvSpPr>
          <p:cNvPr id="13" name="TextBox 12">
            <a:extLst>
              <a:ext uri="{FF2B5EF4-FFF2-40B4-BE49-F238E27FC236}">
                <a16:creationId xmlns="" xmlns:a16="http://schemas.microsoft.com/office/drawing/2014/main" id="{0B5673CE-6ABF-41A6-9A79-203E4CAB6257}"/>
              </a:ext>
            </a:extLst>
          </p:cNvPr>
          <p:cNvSpPr txBox="1"/>
          <p:nvPr/>
        </p:nvSpPr>
        <p:spPr>
          <a:xfrm>
            <a:off x="4899224" y="4768793"/>
            <a:ext cx="2077373" cy="369332"/>
          </a:xfrm>
          <a:prstGeom prst="rect">
            <a:avLst/>
          </a:prstGeom>
          <a:noFill/>
        </p:spPr>
        <p:txBody>
          <a:bodyPr wrap="square" rtlCol="0">
            <a:spAutoFit/>
          </a:bodyPr>
          <a:lstStyle/>
          <a:p>
            <a:pPr algn="ctr"/>
            <a:r>
              <a:rPr lang="en-GB" dirty="0"/>
              <a:t>English Breakfast</a:t>
            </a:r>
          </a:p>
        </p:txBody>
      </p:sp>
      <p:sp>
        <p:nvSpPr>
          <p:cNvPr id="14" name="TextBox 13">
            <a:extLst>
              <a:ext uri="{FF2B5EF4-FFF2-40B4-BE49-F238E27FC236}">
                <a16:creationId xmlns="" xmlns:a16="http://schemas.microsoft.com/office/drawing/2014/main" id="{1EE25B60-0EF7-4183-994A-2AC54CA6C7BC}"/>
              </a:ext>
            </a:extLst>
          </p:cNvPr>
          <p:cNvSpPr txBox="1"/>
          <p:nvPr/>
        </p:nvSpPr>
        <p:spPr>
          <a:xfrm>
            <a:off x="7199650" y="4768793"/>
            <a:ext cx="2077373" cy="369332"/>
          </a:xfrm>
          <a:prstGeom prst="rect">
            <a:avLst/>
          </a:prstGeom>
          <a:noFill/>
        </p:spPr>
        <p:txBody>
          <a:bodyPr wrap="square" rtlCol="0">
            <a:spAutoFit/>
          </a:bodyPr>
          <a:lstStyle/>
          <a:p>
            <a:pPr algn="ctr"/>
            <a:r>
              <a:rPr lang="en-GB" dirty="0"/>
              <a:t>Chicken Burrito</a:t>
            </a:r>
          </a:p>
        </p:txBody>
      </p:sp>
      <p:sp>
        <p:nvSpPr>
          <p:cNvPr id="17" name="TextBox 16">
            <a:extLst>
              <a:ext uri="{FF2B5EF4-FFF2-40B4-BE49-F238E27FC236}">
                <a16:creationId xmlns="" xmlns:a16="http://schemas.microsoft.com/office/drawing/2014/main" id="{4531905E-7182-43DB-9757-EFCA1825C9CB}"/>
              </a:ext>
            </a:extLst>
          </p:cNvPr>
          <p:cNvSpPr txBox="1"/>
          <p:nvPr/>
        </p:nvSpPr>
        <p:spPr>
          <a:xfrm>
            <a:off x="2598798" y="5138125"/>
            <a:ext cx="2077372" cy="1323439"/>
          </a:xfrm>
          <a:prstGeom prst="rect">
            <a:avLst/>
          </a:prstGeom>
          <a:noFill/>
        </p:spPr>
        <p:txBody>
          <a:bodyPr wrap="square" rtlCol="0">
            <a:spAutoFit/>
          </a:bodyPr>
          <a:lstStyle/>
          <a:p>
            <a:pPr algn="ctr"/>
            <a:r>
              <a:rPr lang="en-GB" sz="1600" dirty="0"/>
              <a:t>Beef</a:t>
            </a:r>
          </a:p>
          <a:p>
            <a:pPr algn="ctr"/>
            <a:r>
              <a:rPr lang="en-GB" sz="1600" dirty="0"/>
              <a:t>Potato</a:t>
            </a:r>
          </a:p>
          <a:p>
            <a:pPr algn="ctr"/>
            <a:r>
              <a:rPr lang="en-GB" sz="1600" dirty="0"/>
              <a:t>Carrot</a:t>
            </a:r>
          </a:p>
          <a:p>
            <a:pPr algn="ctr"/>
            <a:r>
              <a:rPr lang="en-GB" sz="1600" dirty="0"/>
              <a:t>Onion</a:t>
            </a:r>
          </a:p>
          <a:p>
            <a:pPr algn="ctr"/>
            <a:r>
              <a:rPr lang="en-GB" sz="1600" dirty="0"/>
              <a:t>Broccoli</a:t>
            </a:r>
          </a:p>
        </p:txBody>
      </p:sp>
      <p:sp>
        <p:nvSpPr>
          <p:cNvPr id="18" name="TextBox 17">
            <a:extLst>
              <a:ext uri="{FF2B5EF4-FFF2-40B4-BE49-F238E27FC236}">
                <a16:creationId xmlns="" xmlns:a16="http://schemas.microsoft.com/office/drawing/2014/main" id="{D8B756D6-2813-4263-AB48-1F7708832094}"/>
              </a:ext>
            </a:extLst>
          </p:cNvPr>
          <p:cNvSpPr txBox="1"/>
          <p:nvPr/>
        </p:nvSpPr>
        <p:spPr>
          <a:xfrm>
            <a:off x="4899225" y="5138125"/>
            <a:ext cx="2077372" cy="1323439"/>
          </a:xfrm>
          <a:prstGeom prst="rect">
            <a:avLst/>
          </a:prstGeom>
          <a:noFill/>
        </p:spPr>
        <p:txBody>
          <a:bodyPr wrap="square" rtlCol="0">
            <a:spAutoFit/>
          </a:bodyPr>
          <a:lstStyle/>
          <a:p>
            <a:pPr algn="ctr"/>
            <a:r>
              <a:rPr lang="en-GB" sz="1600" dirty="0"/>
              <a:t>Eggs (free range)</a:t>
            </a:r>
          </a:p>
          <a:p>
            <a:pPr algn="ctr"/>
            <a:r>
              <a:rPr lang="en-GB" sz="1600" dirty="0"/>
              <a:t>Tomato</a:t>
            </a:r>
          </a:p>
          <a:p>
            <a:pPr algn="ctr"/>
            <a:r>
              <a:rPr lang="en-GB" sz="1600" dirty="0"/>
              <a:t>Baked Beans</a:t>
            </a:r>
          </a:p>
          <a:p>
            <a:pPr algn="ctr"/>
            <a:r>
              <a:rPr lang="en-GB" sz="1600" dirty="0"/>
              <a:t>Bacon</a:t>
            </a:r>
          </a:p>
          <a:p>
            <a:pPr algn="ctr"/>
            <a:r>
              <a:rPr lang="en-GB" sz="1600" dirty="0"/>
              <a:t>Button Mushrooms</a:t>
            </a:r>
          </a:p>
        </p:txBody>
      </p:sp>
      <p:sp>
        <p:nvSpPr>
          <p:cNvPr id="19" name="TextBox 18">
            <a:extLst>
              <a:ext uri="{FF2B5EF4-FFF2-40B4-BE49-F238E27FC236}">
                <a16:creationId xmlns="" xmlns:a16="http://schemas.microsoft.com/office/drawing/2014/main" id="{01BBB3CC-7DC6-41A0-9F5A-42C22EE21353}"/>
              </a:ext>
            </a:extLst>
          </p:cNvPr>
          <p:cNvSpPr txBox="1"/>
          <p:nvPr/>
        </p:nvSpPr>
        <p:spPr>
          <a:xfrm>
            <a:off x="7143887" y="5152349"/>
            <a:ext cx="2300424" cy="1323439"/>
          </a:xfrm>
          <a:prstGeom prst="rect">
            <a:avLst/>
          </a:prstGeom>
          <a:noFill/>
        </p:spPr>
        <p:txBody>
          <a:bodyPr wrap="square" rtlCol="0">
            <a:spAutoFit/>
          </a:bodyPr>
          <a:lstStyle/>
          <a:p>
            <a:pPr algn="ctr"/>
            <a:r>
              <a:rPr lang="en-GB" sz="1600" dirty="0"/>
              <a:t>Chicken (free range)</a:t>
            </a:r>
          </a:p>
          <a:p>
            <a:pPr algn="ctr"/>
            <a:r>
              <a:rPr lang="en-GB" sz="1600" dirty="0"/>
              <a:t>Rice</a:t>
            </a:r>
          </a:p>
          <a:p>
            <a:pPr algn="ctr"/>
            <a:r>
              <a:rPr lang="en-GB" sz="1600" dirty="0"/>
              <a:t>Avocado</a:t>
            </a:r>
          </a:p>
          <a:p>
            <a:pPr algn="ctr"/>
            <a:r>
              <a:rPr lang="en-GB" sz="1600" dirty="0"/>
              <a:t>Lime</a:t>
            </a:r>
          </a:p>
          <a:p>
            <a:pPr algn="ctr"/>
            <a:r>
              <a:rPr lang="en-GB" sz="1600" dirty="0"/>
              <a:t>Peppers</a:t>
            </a:r>
          </a:p>
        </p:txBody>
      </p:sp>
      <p:sp>
        <p:nvSpPr>
          <p:cNvPr id="2" name="Rectangle 1">
            <a:extLst>
              <a:ext uri="{FF2B5EF4-FFF2-40B4-BE49-F238E27FC236}">
                <a16:creationId xmlns="" xmlns:a16="http://schemas.microsoft.com/office/drawing/2014/main" id="{47384854-61DE-45A9-A791-3B0D44085255}"/>
              </a:ext>
            </a:extLst>
          </p:cNvPr>
          <p:cNvSpPr/>
          <p:nvPr/>
        </p:nvSpPr>
        <p:spPr>
          <a:xfrm>
            <a:off x="1888514" y="1398321"/>
            <a:ext cx="8033658" cy="1077218"/>
          </a:xfrm>
          <a:prstGeom prst="rect">
            <a:avLst/>
          </a:prstGeom>
        </p:spPr>
        <p:txBody>
          <a:bodyPr wrap="square">
            <a:spAutoFit/>
          </a:bodyPr>
          <a:lstStyle/>
          <a:p>
            <a:pPr algn="ctr"/>
            <a:r>
              <a:rPr lang="en-GB" sz="2400" baseline="30000" dirty="0"/>
              <a:t>To explore our own food miles we are going to do activity number 1.</a:t>
            </a:r>
          </a:p>
          <a:p>
            <a:pPr algn="ctr"/>
            <a:r>
              <a:rPr lang="en-GB" sz="2400" baseline="30000" dirty="0"/>
              <a:t>We are going to look at the origin of the top 5 ingredients of three popular dishes and work out the food miles for each dish.</a:t>
            </a:r>
          </a:p>
          <a:p>
            <a:pPr algn="ctr"/>
            <a:r>
              <a:rPr lang="en-GB" sz="2400" baseline="30000" dirty="0"/>
              <a:t> The dishes we will be looking at are:</a:t>
            </a:r>
          </a:p>
        </p:txBody>
      </p:sp>
    </p:spTree>
    <p:extLst>
      <p:ext uri="{BB962C8B-B14F-4D97-AF65-F5344CB8AC3E}">
        <p14:creationId xmlns:p14="http://schemas.microsoft.com/office/powerpoint/2010/main" val="28206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p:bldP spid="13" grpId="0"/>
      <p:bldP spid="14" grpId="0"/>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tar: 6 Points 3">
            <a:extLst>
              <a:ext uri="{FF2B5EF4-FFF2-40B4-BE49-F238E27FC236}">
                <a16:creationId xmlns="" xmlns:a16="http://schemas.microsoft.com/office/drawing/2014/main" id="{047130B2-9B81-465C-8210-2A3A655C94C6}"/>
              </a:ext>
            </a:extLst>
          </p:cNvPr>
          <p:cNvSpPr/>
          <p:nvPr/>
        </p:nvSpPr>
        <p:spPr>
          <a:xfrm>
            <a:off x="8087358" y="528692"/>
            <a:ext cx="2511369" cy="1328814"/>
          </a:xfrm>
          <a:prstGeom prst="star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 xmlns:a16="http://schemas.microsoft.com/office/drawing/2014/main" id="{F32846A1-1913-4A37-953E-2C4EEA7DE826}"/>
              </a:ext>
            </a:extLst>
          </p:cNvPr>
          <p:cNvSpPr>
            <a:spLocks noGrp="1"/>
          </p:cNvSpPr>
          <p:nvPr>
            <p:ph type="title"/>
          </p:nvPr>
        </p:nvSpPr>
        <p:spPr/>
        <p:txBody>
          <a:bodyPr/>
          <a:lstStyle/>
          <a:p>
            <a:r>
              <a:rPr lang="en-GB" dirty="0"/>
              <a:t>Estimated food miles</a:t>
            </a:r>
          </a:p>
        </p:txBody>
      </p:sp>
      <p:graphicFrame>
        <p:nvGraphicFramePr>
          <p:cNvPr id="6" name="Table 5">
            <a:extLst>
              <a:ext uri="{FF2B5EF4-FFF2-40B4-BE49-F238E27FC236}">
                <a16:creationId xmlns="" xmlns:a16="http://schemas.microsoft.com/office/drawing/2014/main" id="{FB06BAF2-8074-4459-A386-C9A58FB5B212}"/>
              </a:ext>
            </a:extLst>
          </p:cNvPr>
          <p:cNvGraphicFramePr>
            <a:graphicFrameLocks noGrp="1"/>
          </p:cNvGraphicFramePr>
          <p:nvPr>
            <p:extLst>
              <p:ext uri="{D42A27DB-BD31-4B8C-83A1-F6EECF244321}">
                <p14:modId xmlns:p14="http://schemas.microsoft.com/office/powerpoint/2010/main" val="316879834"/>
              </p:ext>
            </p:extLst>
          </p:nvPr>
        </p:nvGraphicFramePr>
        <p:xfrm>
          <a:off x="3114351" y="3728034"/>
          <a:ext cx="6449526" cy="2225040"/>
        </p:xfrm>
        <a:graphic>
          <a:graphicData uri="http://schemas.openxmlformats.org/drawingml/2006/table">
            <a:tbl>
              <a:tblPr firstRow="1" bandRow="1">
                <a:tableStyleId>{5940675A-B579-460E-94D1-54222C63F5DA}</a:tableStyleId>
              </a:tblPr>
              <a:tblGrid>
                <a:gridCol w="2149842">
                  <a:extLst>
                    <a:ext uri="{9D8B030D-6E8A-4147-A177-3AD203B41FA5}">
                      <a16:colId xmlns="" xmlns:a16="http://schemas.microsoft.com/office/drawing/2014/main" val="2825265063"/>
                    </a:ext>
                  </a:extLst>
                </a:gridCol>
                <a:gridCol w="2149842">
                  <a:extLst>
                    <a:ext uri="{9D8B030D-6E8A-4147-A177-3AD203B41FA5}">
                      <a16:colId xmlns="" xmlns:a16="http://schemas.microsoft.com/office/drawing/2014/main" val="3620173323"/>
                    </a:ext>
                  </a:extLst>
                </a:gridCol>
                <a:gridCol w="2149842">
                  <a:extLst>
                    <a:ext uri="{9D8B030D-6E8A-4147-A177-3AD203B41FA5}">
                      <a16:colId xmlns="" xmlns:a16="http://schemas.microsoft.com/office/drawing/2014/main" val="1231330665"/>
                    </a:ext>
                  </a:extLst>
                </a:gridCol>
              </a:tblGrid>
              <a:tr h="370840">
                <a:tc>
                  <a:txBody>
                    <a:bodyPr/>
                    <a:lstStyle/>
                    <a:p>
                      <a:r>
                        <a:rPr lang="en-GB" dirty="0"/>
                        <a:t>Ingredient</a:t>
                      </a:r>
                    </a:p>
                  </a:txBody>
                  <a:tcPr/>
                </a:tc>
                <a:tc>
                  <a:txBody>
                    <a:bodyPr/>
                    <a:lstStyle/>
                    <a:p>
                      <a:r>
                        <a:rPr lang="en-GB" dirty="0"/>
                        <a:t>Origin</a:t>
                      </a:r>
                    </a:p>
                  </a:txBody>
                  <a:tcPr/>
                </a:tc>
                <a:tc>
                  <a:txBody>
                    <a:bodyPr/>
                    <a:lstStyle/>
                    <a:p>
                      <a:r>
                        <a:rPr lang="en-GB" dirty="0"/>
                        <a:t>Miles</a:t>
                      </a:r>
                    </a:p>
                  </a:txBody>
                  <a:tcPr/>
                </a:tc>
                <a:extLst>
                  <a:ext uri="{0D108BD9-81ED-4DB2-BD59-A6C34878D82A}">
                    <a16:rowId xmlns="" xmlns:a16="http://schemas.microsoft.com/office/drawing/2014/main" val="3126005974"/>
                  </a:ext>
                </a:extLst>
              </a:tr>
              <a:tr h="370840">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590394365"/>
                  </a:ext>
                </a:extLst>
              </a:tr>
              <a:tr h="370840">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 xmlns:a16="http://schemas.microsoft.com/office/drawing/2014/main" val="2932992310"/>
                  </a:ext>
                </a:extLst>
              </a:tr>
              <a:tr h="370840">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 xmlns:a16="http://schemas.microsoft.com/office/drawing/2014/main" val="1509531450"/>
                  </a:ext>
                </a:extLst>
              </a:tr>
              <a:tr h="370840">
                <a:tc>
                  <a:txBody>
                    <a:bodyPr/>
                    <a:lstStyle/>
                    <a:p>
                      <a:endParaRPr lang="en-GB" dirty="0"/>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2101657393"/>
                  </a:ext>
                </a:extLst>
              </a:tr>
              <a:tr h="370840">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 xmlns:a16="http://schemas.microsoft.com/office/drawing/2014/main" val="1443459347"/>
                  </a:ext>
                </a:extLst>
              </a:tr>
            </a:tbl>
          </a:graphicData>
        </a:graphic>
      </p:graphicFrame>
      <p:sp>
        <p:nvSpPr>
          <p:cNvPr id="7" name="Oval 6">
            <a:extLst>
              <a:ext uri="{FF2B5EF4-FFF2-40B4-BE49-F238E27FC236}">
                <a16:creationId xmlns="" xmlns:a16="http://schemas.microsoft.com/office/drawing/2014/main" id="{DB6AE051-C750-4D94-9C89-182DD87B8A84}"/>
              </a:ext>
            </a:extLst>
          </p:cNvPr>
          <p:cNvSpPr/>
          <p:nvPr/>
        </p:nvSpPr>
        <p:spPr>
          <a:xfrm>
            <a:off x="1066800" y="2014194"/>
            <a:ext cx="1415143" cy="133549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 xmlns:a16="http://schemas.microsoft.com/office/drawing/2014/main" id="{B9B6D143-EEF4-4049-97E1-22F31453C172}"/>
              </a:ext>
            </a:extLst>
          </p:cNvPr>
          <p:cNvSpPr txBox="1"/>
          <p:nvPr/>
        </p:nvSpPr>
        <p:spPr>
          <a:xfrm>
            <a:off x="2778448" y="3131540"/>
            <a:ext cx="2077373" cy="369332"/>
          </a:xfrm>
          <a:prstGeom prst="rect">
            <a:avLst/>
          </a:prstGeom>
          <a:noFill/>
        </p:spPr>
        <p:txBody>
          <a:bodyPr wrap="square" rtlCol="0">
            <a:spAutoFit/>
          </a:bodyPr>
          <a:lstStyle/>
          <a:p>
            <a:pPr algn="ctr"/>
            <a:r>
              <a:rPr lang="en-GB" dirty="0"/>
              <a:t>Roast Dinner</a:t>
            </a:r>
          </a:p>
        </p:txBody>
      </p:sp>
      <p:sp>
        <p:nvSpPr>
          <p:cNvPr id="9" name="TextBox 8">
            <a:extLst>
              <a:ext uri="{FF2B5EF4-FFF2-40B4-BE49-F238E27FC236}">
                <a16:creationId xmlns="" xmlns:a16="http://schemas.microsoft.com/office/drawing/2014/main" id="{F494E798-20FD-4A17-AB1F-EB2BB8E3C3AF}"/>
              </a:ext>
            </a:extLst>
          </p:cNvPr>
          <p:cNvSpPr txBox="1"/>
          <p:nvPr/>
        </p:nvSpPr>
        <p:spPr>
          <a:xfrm>
            <a:off x="701076" y="3912700"/>
            <a:ext cx="2077372" cy="1323439"/>
          </a:xfrm>
          <a:prstGeom prst="rect">
            <a:avLst/>
          </a:prstGeom>
          <a:noFill/>
        </p:spPr>
        <p:txBody>
          <a:bodyPr wrap="square" rtlCol="0">
            <a:spAutoFit/>
          </a:bodyPr>
          <a:lstStyle/>
          <a:p>
            <a:pPr algn="ctr"/>
            <a:r>
              <a:rPr lang="en-GB" sz="1600" dirty="0"/>
              <a:t>Beef</a:t>
            </a:r>
          </a:p>
          <a:p>
            <a:pPr algn="ctr"/>
            <a:r>
              <a:rPr lang="en-GB" sz="1600" dirty="0"/>
              <a:t>Potato</a:t>
            </a:r>
          </a:p>
          <a:p>
            <a:pPr algn="ctr"/>
            <a:r>
              <a:rPr lang="en-GB" sz="1600" dirty="0"/>
              <a:t>Carrot</a:t>
            </a:r>
          </a:p>
          <a:p>
            <a:pPr algn="ctr"/>
            <a:r>
              <a:rPr lang="en-GB" sz="1600" dirty="0"/>
              <a:t>Onion</a:t>
            </a:r>
          </a:p>
          <a:p>
            <a:pPr algn="ctr"/>
            <a:r>
              <a:rPr lang="en-GB" sz="1600" dirty="0"/>
              <a:t>Broccoli</a:t>
            </a:r>
          </a:p>
        </p:txBody>
      </p:sp>
      <p:cxnSp>
        <p:nvCxnSpPr>
          <p:cNvPr id="20" name="Straight Arrow Connector 19">
            <a:extLst>
              <a:ext uri="{FF2B5EF4-FFF2-40B4-BE49-F238E27FC236}">
                <a16:creationId xmlns="" xmlns:a16="http://schemas.microsoft.com/office/drawing/2014/main" id="{ACC385C0-CB21-4ABF-8AD1-D258C71098FB}"/>
              </a:ext>
            </a:extLst>
          </p:cNvPr>
          <p:cNvCxnSpPr/>
          <p:nvPr/>
        </p:nvCxnSpPr>
        <p:spPr>
          <a:xfrm>
            <a:off x="2006082" y="4077478"/>
            <a:ext cx="1240971" cy="195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A469B8CE-2F34-426A-9652-62EE7EB0498F}"/>
              </a:ext>
            </a:extLst>
          </p:cNvPr>
          <p:cNvCxnSpPr>
            <a:cxnSpLocks/>
          </p:cNvCxnSpPr>
          <p:nvPr/>
        </p:nvCxnSpPr>
        <p:spPr>
          <a:xfrm>
            <a:off x="2139300" y="4340227"/>
            <a:ext cx="1107753" cy="314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DEA09033-F6F1-4DFC-BD7A-83CC1A975CEF}"/>
              </a:ext>
            </a:extLst>
          </p:cNvPr>
          <p:cNvCxnSpPr>
            <a:cxnSpLocks/>
          </p:cNvCxnSpPr>
          <p:nvPr/>
        </p:nvCxnSpPr>
        <p:spPr>
          <a:xfrm>
            <a:off x="2072690" y="4632002"/>
            <a:ext cx="1174363" cy="3918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 xmlns:a16="http://schemas.microsoft.com/office/drawing/2014/main" id="{9CE90C7E-EF6C-4142-B431-64670A2E1295}"/>
              </a:ext>
            </a:extLst>
          </p:cNvPr>
          <p:cNvCxnSpPr>
            <a:cxnSpLocks/>
          </p:cNvCxnSpPr>
          <p:nvPr/>
        </p:nvCxnSpPr>
        <p:spPr>
          <a:xfrm>
            <a:off x="2105994" y="4867280"/>
            <a:ext cx="1141059" cy="5336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 xmlns:a16="http://schemas.microsoft.com/office/drawing/2014/main" id="{35A4BD61-84D5-4AFA-8687-699E4577C8FE}"/>
              </a:ext>
            </a:extLst>
          </p:cNvPr>
          <p:cNvCxnSpPr>
            <a:cxnSpLocks/>
          </p:cNvCxnSpPr>
          <p:nvPr/>
        </p:nvCxnSpPr>
        <p:spPr>
          <a:xfrm>
            <a:off x="2207918" y="5102558"/>
            <a:ext cx="1039135" cy="666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 xmlns:a16="http://schemas.microsoft.com/office/drawing/2014/main" id="{4B84E9B0-036E-4B86-9B98-096535036638}"/>
              </a:ext>
            </a:extLst>
          </p:cNvPr>
          <p:cNvCxnSpPr>
            <a:cxnSpLocks/>
          </p:cNvCxnSpPr>
          <p:nvPr/>
        </p:nvCxnSpPr>
        <p:spPr>
          <a:xfrm>
            <a:off x="6333412" y="2941407"/>
            <a:ext cx="0" cy="1332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 xmlns:a16="http://schemas.microsoft.com/office/drawing/2014/main" id="{7D4A00E9-1CFB-44A7-8297-21068334BDA3}"/>
              </a:ext>
            </a:extLst>
          </p:cNvPr>
          <p:cNvSpPr txBox="1"/>
          <p:nvPr/>
        </p:nvSpPr>
        <p:spPr>
          <a:xfrm>
            <a:off x="5294726" y="1887206"/>
            <a:ext cx="2077372" cy="1077218"/>
          </a:xfrm>
          <a:prstGeom prst="rect">
            <a:avLst/>
          </a:prstGeom>
          <a:noFill/>
        </p:spPr>
        <p:txBody>
          <a:bodyPr wrap="square" rtlCol="0">
            <a:spAutoFit/>
          </a:bodyPr>
          <a:lstStyle/>
          <a:p>
            <a:pPr algn="ctr"/>
            <a:r>
              <a:rPr lang="en-GB" sz="1600" dirty="0"/>
              <a:t>2. Where do you think the ingredient is produced? </a:t>
            </a:r>
          </a:p>
          <a:p>
            <a:pPr algn="ctr"/>
            <a:r>
              <a:rPr lang="en-GB" sz="1600" dirty="0"/>
              <a:t>- Take a guess.</a:t>
            </a:r>
          </a:p>
        </p:txBody>
      </p:sp>
      <p:cxnSp>
        <p:nvCxnSpPr>
          <p:cNvPr id="32" name="Straight Arrow Connector 31">
            <a:extLst>
              <a:ext uri="{FF2B5EF4-FFF2-40B4-BE49-F238E27FC236}">
                <a16:creationId xmlns="" xmlns:a16="http://schemas.microsoft.com/office/drawing/2014/main" id="{3943BA96-A686-4443-AB70-3E3D2F236850}"/>
              </a:ext>
            </a:extLst>
          </p:cNvPr>
          <p:cNvCxnSpPr>
            <a:cxnSpLocks/>
          </p:cNvCxnSpPr>
          <p:nvPr/>
        </p:nvCxnSpPr>
        <p:spPr>
          <a:xfrm>
            <a:off x="8538546" y="2941406"/>
            <a:ext cx="0" cy="1332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F6EDEFF3-327A-4048-8910-844FE7AB1548}"/>
              </a:ext>
            </a:extLst>
          </p:cNvPr>
          <p:cNvSpPr txBox="1"/>
          <p:nvPr/>
        </p:nvSpPr>
        <p:spPr>
          <a:xfrm>
            <a:off x="7475102" y="1864188"/>
            <a:ext cx="2077372" cy="1077218"/>
          </a:xfrm>
          <a:prstGeom prst="rect">
            <a:avLst/>
          </a:prstGeom>
          <a:noFill/>
        </p:spPr>
        <p:txBody>
          <a:bodyPr wrap="square" rtlCol="0">
            <a:spAutoFit/>
          </a:bodyPr>
          <a:lstStyle/>
          <a:p>
            <a:pPr algn="ctr"/>
            <a:r>
              <a:rPr lang="en-GB" sz="1600" dirty="0"/>
              <a:t>3. How far has it travelled? Figure out the distance from the origin.</a:t>
            </a:r>
          </a:p>
        </p:txBody>
      </p:sp>
      <p:sp>
        <p:nvSpPr>
          <p:cNvPr id="34" name="Rectangle 33">
            <a:extLst>
              <a:ext uri="{FF2B5EF4-FFF2-40B4-BE49-F238E27FC236}">
                <a16:creationId xmlns="" xmlns:a16="http://schemas.microsoft.com/office/drawing/2014/main" id="{42F05733-9A09-463B-828B-8A010CF8263C}"/>
              </a:ext>
            </a:extLst>
          </p:cNvPr>
          <p:cNvSpPr/>
          <p:nvPr/>
        </p:nvSpPr>
        <p:spPr>
          <a:xfrm>
            <a:off x="7418753" y="5953073"/>
            <a:ext cx="2133721" cy="4383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 xmlns:a16="http://schemas.microsoft.com/office/drawing/2014/main" id="{5AB59A28-FCC5-4F66-B0E6-576A7D9A7E17}"/>
              </a:ext>
            </a:extLst>
          </p:cNvPr>
          <p:cNvSpPr/>
          <p:nvPr/>
        </p:nvSpPr>
        <p:spPr>
          <a:xfrm>
            <a:off x="7372098" y="5959756"/>
            <a:ext cx="715260" cy="369332"/>
          </a:xfrm>
          <a:prstGeom prst="rect">
            <a:avLst/>
          </a:prstGeom>
        </p:spPr>
        <p:txBody>
          <a:bodyPr wrap="none">
            <a:spAutoFit/>
          </a:bodyPr>
          <a:lstStyle/>
          <a:p>
            <a:pPr algn="ctr"/>
            <a:r>
              <a:rPr lang="en-GB" dirty="0"/>
              <a:t>Total</a:t>
            </a:r>
          </a:p>
        </p:txBody>
      </p:sp>
      <p:sp>
        <p:nvSpPr>
          <p:cNvPr id="36" name="TextBox 35">
            <a:extLst>
              <a:ext uri="{FF2B5EF4-FFF2-40B4-BE49-F238E27FC236}">
                <a16:creationId xmlns="" xmlns:a16="http://schemas.microsoft.com/office/drawing/2014/main" id="{F4DCAB69-CFF1-43E4-A69B-4869DBFADC86}"/>
              </a:ext>
            </a:extLst>
          </p:cNvPr>
          <p:cNvSpPr txBox="1"/>
          <p:nvPr/>
        </p:nvSpPr>
        <p:spPr>
          <a:xfrm>
            <a:off x="9707817" y="4362168"/>
            <a:ext cx="2077372" cy="1323439"/>
          </a:xfrm>
          <a:prstGeom prst="rect">
            <a:avLst/>
          </a:prstGeom>
          <a:noFill/>
        </p:spPr>
        <p:txBody>
          <a:bodyPr wrap="square" rtlCol="0">
            <a:spAutoFit/>
          </a:bodyPr>
          <a:lstStyle/>
          <a:p>
            <a:pPr algn="ctr"/>
            <a:r>
              <a:rPr lang="en-GB" sz="1600" dirty="0"/>
              <a:t>4. What’s the total number of miles your dishes ingredients have travelled?</a:t>
            </a:r>
          </a:p>
        </p:txBody>
      </p:sp>
      <p:cxnSp>
        <p:nvCxnSpPr>
          <p:cNvPr id="37" name="Straight Arrow Connector 36">
            <a:extLst>
              <a:ext uri="{FF2B5EF4-FFF2-40B4-BE49-F238E27FC236}">
                <a16:creationId xmlns="" xmlns:a16="http://schemas.microsoft.com/office/drawing/2014/main" id="{D773747F-7FEA-4E6F-A893-70C65009DD64}"/>
              </a:ext>
            </a:extLst>
          </p:cNvPr>
          <p:cNvCxnSpPr>
            <a:cxnSpLocks/>
          </p:cNvCxnSpPr>
          <p:nvPr/>
        </p:nvCxnSpPr>
        <p:spPr>
          <a:xfrm flipH="1">
            <a:off x="9222791" y="5533053"/>
            <a:ext cx="882262" cy="639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951C7828-77C2-4E46-97E9-5606349882A7}"/>
              </a:ext>
            </a:extLst>
          </p:cNvPr>
          <p:cNvSpPr txBox="1"/>
          <p:nvPr/>
        </p:nvSpPr>
        <p:spPr>
          <a:xfrm>
            <a:off x="2778448" y="1894837"/>
            <a:ext cx="2077372" cy="584775"/>
          </a:xfrm>
          <a:prstGeom prst="rect">
            <a:avLst/>
          </a:prstGeom>
          <a:noFill/>
        </p:spPr>
        <p:txBody>
          <a:bodyPr wrap="square" rtlCol="0">
            <a:spAutoFit/>
          </a:bodyPr>
          <a:lstStyle/>
          <a:p>
            <a:pPr algn="ctr"/>
            <a:r>
              <a:rPr lang="en-GB" sz="1600" dirty="0"/>
              <a:t>1. Choose a dish and its ingredients</a:t>
            </a:r>
          </a:p>
        </p:txBody>
      </p:sp>
      <p:cxnSp>
        <p:nvCxnSpPr>
          <p:cNvPr id="40" name="Straight Arrow Connector 39">
            <a:extLst>
              <a:ext uri="{FF2B5EF4-FFF2-40B4-BE49-F238E27FC236}">
                <a16:creationId xmlns="" xmlns:a16="http://schemas.microsoft.com/office/drawing/2014/main" id="{06AD618C-11A7-4176-B601-CC8F7B391B64}"/>
              </a:ext>
            </a:extLst>
          </p:cNvPr>
          <p:cNvCxnSpPr>
            <a:cxnSpLocks/>
          </p:cNvCxnSpPr>
          <p:nvPr/>
        </p:nvCxnSpPr>
        <p:spPr>
          <a:xfrm>
            <a:off x="3871045" y="2547257"/>
            <a:ext cx="0" cy="4945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 xmlns:a16="http://schemas.microsoft.com/office/drawing/2014/main" id="{AA60303A-B089-4DDA-872C-29E1837B8751}"/>
              </a:ext>
            </a:extLst>
          </p:cNvPr>
          <p:cNvSpPr txBox="1"/>
          <p:nvPr/>
        </p:nvSpPr>
        <p:spPr>
          <a:xfrm>
            <a:off x="8718781" y="888010"/>
            <a:ext cx="1248521" cy="646331"/>
          </a:xfrm>
          <a:prstGeom prst="rect">
            <a:avLst/>
          </a:prstGeom>
          <a:noFill/>
        </p:spPr>
        <p:txBody>
          <a:bodyPr wrap="square" rtlCol="0">
            <a:spAutoFit/>
          </a:bodyPr>
          <a:lstStyle/>
          <a:p>
            <a:pPr algn="ctr"/>
            <a:r>
              <a:rPr lang="en-GB" dirty="0"/>
              <a:t>Activity sheet 1</a:t>
            </a:r>
          </a:p>
        </p:txBody>
      </p:sp>
      <p:sp>
        <p:nvSpPr>
          <p:cNvPr id="5" name="TextBox 4">
            <a:extLst>
              <a:ext uri="{FF2B5EF4-FFF2-40B4-BE49-F238E27FC236}">
                <a16:creationId xmlns="" xmlns:a16="http://schemas.microsoft.com/office/drawing/2014/main" id="{F96E6775-CEBE-4DF9-B632-992E8076E39E}"/>
              </a:ext>
            </a:extLst>
          </p:cNvPr>
          <p:cNvSpPr txBox="1"/>
          <p:nvPr/>
        </p:nvSpPr>
        <p:spPr>
          <a:xfrm>
            <a:off x="9845336" y="5791081"/>
            <a:ext cx="1819922" cy="584775"/>
          </a:xfrm>
          <a:prstGeom prst="rect">
            <a:avLst/>
          </a:prstGeom>
          <a:noFill/>
        </p:spPr>
        <p:txBody>
          <a:bodyPr wrap="square" rtlCol="0">
            <a:spAutoFit/>
          </a:bodyPr>
          <a:lstStyle/>
          <a:p>
            <a:pPr algn="ctr"/>
            <a:r>
              <a:rPr lang="en-GB" sz="1600" dirty="0"/>
              <a:t>Repeat for all three dishes</a:t>
            </a:r>
          </a:p>
        </p:txBody>
      </p:sp>
    </p:spTree>
    <p:extLst>
      <p:ext uri="{BB962C8B-B14F-4D97-AF65-F5344CB8AC3E}">
        <p14:creationId xmlns:p14="http://schemas.microsoft.com/office/powerpoint/2010/main" val="19386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 grpId="0"/>
      <p:bldP spid="33" grpId="0"/>
      <p:bldP spid="36"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6BB69D-C4EF-4580-BAFF-A10D823E78CD}"/>
              </a:ext>
            </a:extLst>
          </p:cNvPr>
          <p:cNvSpPr>
            <a:spLocks noGrp="1"/>
          </p:cNvSpPr>
          <p:nvPr>
            <p:ph type="title"/>
          </p:nvPr>
        </p:nvSpPr>
        <p:spPr>
          <a:xfrm>
            <a:off x="417145" y="417684"/>
            <a:ext cx="10058400" cy="667160"/>
          </a:xfrm>
        </p:spPr>
        <p:txBody>
          <a:bodyPr/>
          <a:lstStyle/>
          <a:p>
            <a:r>
              <a:rPr lang="en-GB" dirty="0"/>
              <a:t>How many food miles?</a:t>
            </a:r>
          </a:p>
        </p:txBody>
      </p:sp>
      <p:pic>
        <p:nvPicPr>
          <p:cNvPr id="5" name="Picture 4">
            <a:extLst>
              <a:ext uri="{FF2B5EF4-FFF2-40B4-BE49-F238E27FC236}">
                <a16:creationId xmlns="" xmlns:a16="http://schemas.microsoft.com/office/drawing/2014/main" id="{D8E85A4A-E916-46F0-B7F4-D39964781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6346" y="1725737"/>
            <a:ext cx="9339309" cy="4572320"/>
          </a:xfrm>
          <a:prstGeom prst="rect">
            <a:avLst/>
          </a:prstGeom>
        </p:spPr>
      </p:pic>
      <p:cxnSp>
        <p:nvCxnSpPr>
          <p:cNvPr id="9" name="Straight Arrow Connector 8">
            <a:extLst>
              <a:ext uri="{FF2B5EF4-FFF2-40B4-BE49-F238E27FC236}">
                <a16:creationId xmlns="" xmlns:a16="http://schemas.microsoft.com/office/drawing/2014/main" id="{F4AEBBBB-ADB8-4128-9D63-47C222BA0EF7}"/>
              </a:ext>
            </a:extLst>
          </p:cNvPr>
          <p:cNvCxnSpPr>
            <a:cxnSpLocks/>
          </p:cNvCxnSpPr>
          <p:nvPr/>
        </p:nvCxnSpPr>
        <p:spPr>
          <a:xfrm flipV="1">
            <a:off x="5687287" y="3545676"/>
            <a:ext cx="1" cy="20029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 xmlns:a16="http://schemas.microsoft.com/office/drawing/2014/main" id="{73466C56-28DC-4E3A-B8A7-1F3332DF629A}"/>
              </a:ext>
            </a:extLst>
          </p:cNvPr>
          <p:cNvSpPr txBox="1"/>
          <p:nvPr/>
        </p:nvSpPr>
        <p:spPr>
          <a:xfrm>
            <a:off x="5031041" y="5534274"/>
            <a:ext cx="1252642" cy="923330"/>
          </a:xfrm>
          <a:prstGeom prst="rect">
            <a:avLst/>
          </a:prstGeom>
          <a:noFill/>
        </p:spPr>
        <p:txBody>
          <a:bodyPr wrap="square" rtlCol="0">
            <a:spAutoFit/>
          </a:bodyPr>
          <a:lstStyle/>
          <a:p>
            <a:pPr algn="ctr"/>
            <a:r>
              <a:rPr lang="en-GB" dirty="0"/>
              <a:t>Spain</a:t>
            </a:r>
          </a:p>
          <a:p>
            <a:pPr algn="ctr"/>
            <a:r>
              <a:rPr lang="en-GB" dirty="0"/>
              <a:t>(Madrid) 870 miles</a:t>
            </a:r>
          </a:p>
        </p:txBody>
      </p:sp>
      <p:cxnSp>
        <p:nvCxnSpPr>
          <p:cNvPr id="12" name="Straight Arrow Connector 11">
            <a:extLst>
              <a:ext uri="{FF2B5EF4-FFF2-40B4-BE49-F238E27FC236}">
                <a16:creationId xmlns="" xmlns:a16="http://schemas.microsoft.com/office/drawing/2014/main" id="{E2A7E081-65B9-42EC-9655-10F13E61A141}"/>
              </a:ext>
            </a:extLst>
          </p:cNvPr>
          <p:cNvCxnSpPr/>
          <p:nvPr/>
        </p:nvCxnSpPr>
        <p:spPr>
          <a:xfrm flipH="1">
            <a:off x="9576902" y="5410990"/>
            <a:ext cx="873856" cy="42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 xmlns:a16="http://schemas.microsoft.com/office/drawing/2014/main" id="{EAC31108-A8C2-40CB-9361-D3043ADBAB82}"/>
              </a:ext>
            </a:extLst>
          </p:cNvPr>
          <p:cNvSpPr txBox="1"/>
          <p:nvPr/>
        </p:nvSpPr>
        <p:spPr>
          <a:xfrm>
            <a:off x="10269643" y="5175662"/>
            <a:ext cx="1437852" cy="923330"/>
          </a:xfrm>
          <a:prstGeom prst="rect">
            <a:avLst/>
          </a:prstGeom>
          <a:noFill/>
        </p:spPr>
        <p:txBody>
          <a:bodyPr wrap="square" rtlCol="0">
            <a:spAutoFit/>
          </a:bodyPr>
          <a:lstStyle/>
          <a:p>
            <a:pPr algn="ctr"/>
            <a:r>
              <a:rPr lang="en-GB" dirty="0"/>
              <a:t>Australia</a:t>
            </a:r>
          </a:p>
          <a:p>
            <a:pPr algn="ctr"/>
            <a:r>
              <a:rPr lang="en-GB" dirty="0"/>
              <a:t>(Canberra)</a:t>
            </a:r>
          </a:p>
          <a:p>
            <a:pPr algn="ctr"/>
            <a:r>
              <a:rPr lang="en-GB" dirty="0"/>
              <a:t>10400 miles</a:t>
            </a:r>
          </a:p>
        </p:txBody>
      </p:sp>
      <p:cxnSp>
        <p:nvCxnSpPr>
          <p:cNvPr id="18" name="Straight Arrow Connector 17">
            <a:extLst>
              <a:ext uri="{FF2B5EF4-FFF2-40B4-BE49-F238E27FC236}">
                <a16:creationId xmlns="" xmlns:a16="http://schemas.microsoft.com/office/drawing/2014/main" id="{572FE221-B9D7-43A9-A4DF-329771E7DDA3}"/>
              </a:ext>
            </a:extLst>
          </p:cNvPr>
          <p:cNvCxnSpPr/>
          <p:nvPr/>
        </p:nvCxnSpPr>
        <p:spPr>
          <a:xfrm>
            <a:off x="1740022" y="4181381"/>
            <a:ext cx="148257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5E40DAA9-28C3-473B-8FF8-F69FE102D3FF}"/>
              </a:ext>
            </a:extLst>
          </p:cNvPr>
          <p:cNvSpPr txBox="1"/>
          <p:nvPr/>
        </p:nvSpPr>
        <p:spPr>
          <a:xfrm>
            <a:off x="428053" y="3963272"/>
            <a:ext cx="1728238" cy="923330"/>
          </a:xfrm>
          <a:prstGeom prst="rect">
            <a:avLst/>
          </a:prstGeom>
          <a:noFill/>
        </p:spPr>
        <p:txBody>
          <a:bodyPr wrap="square" rtlCol="0">
            <a:spAutoFit/>
          </a:bodyPr>
          <a:lstStyle/>
          <a:p>
            <a:pPr algn="ctr"/>
            <a:r>
              <a:rPr lang="en-GB" dirty="0"/>
              <a:t>Mexico</a:t>
            </a:r>
          </a:p>
          <a:p>
            <a:pPr algn="ctr"/>
            <a:r>
              <a:rPr lang="en-GB" dirty="0"/>
              <a:t>(Mexico City)</a:t>
            </a:r>
          </a:p>
          <a:p>
            <a:pPr algn="ctr"/>
            <a:r>
              <a:rPr lang="en-GB" dirty="0"/>
              <a:t>5500 miles</a:t>
            </a:r>
          </a:p>
        </p:txBody>
      </p:sp>
      <p:cxnSp>
        <p:nvCxnSpPr>
          <p:cNvPr id="20" name="Straight Arrow Connector 19">
            <a:extLst>
              <a:ext uri="{FF2B5EF4-FFF2-40B4-BE49-F238E27FC236}">
                <a16:creationId xmlns="" xmlns:a16="http://schemas.microsoft.com/office/drawing/2014/main" id="{6C6ABF7A-62A7-4028-BBC9-FEE51DFAC019}"/>
              </a:ext>
            </a:extLst>
          </p:cNvPr>
          <p:cNvCxnSpPr/>
          <p:nvPr/>
        </p:nvCxnSpPr>
        <p:spPr>
          <a:xfrm>
            <a:off x="1508084" y="3135464"/>
            <a:ext cx="1838804" cy="2645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5DA2110B-A3C8-4E84-9C9B-3AD89094C87B}"/>
              </a:ext>
            </a:extLst>
          </p:cNvPr>
          <p:cNvSpPr txBox="1"/>
          <p:nvPr/>
        </p:nvSpPr>
        <p:spPr>
          <a:xfrm>
            <a:off x="391318" y="2773320"/>
            <a:ext cx="1313895" cy="923330"/>
          </a:xfrm>
          <a:prstGeom prst="rect">
            <a:avLst/>
          </a:prstGeom>
          <a:noFill/>
        </p:spPr>
        <p:txBody>
          <a:bodyPr wrap="square" rtlCol="0">
            <a:spAutoFit/>
          </a:bodyPr>
          <a:lstStyle/>
          <a:p>
            <a:r>
              <a:rPr lang="en-GB" dirty="0"/>
              <a:t>Canada</a:t>
            </a:r>
          </a:p>
          <a:p>
            <a:r>
              <a:rPr lang="en-GB" dirty="0"/>
              <a:t>(Toronto)</a:t>
            </a:r>
          </a:p>
          <a:p>
            <a:r>
              <a:rPr lang="en-GB" dirty="0"/>
              <a:t>3500 miles</a:t>
            </a:r>
          </a:p>
        </p:txBody>
      </p:sp>
      <p:cxnSp>
        <p:nvCxnSpPr>
          <p:cNvPr id="22" name="Straight Arrow Connector 21">
            <a:extLst>
              <a:ext uri="{FF2B5EF4-FFF2-40B4-BE49-F238E27FC236}">
                <a16:creationId xmlns="" xmlns:a16="http://schemas.microsoft.com/office/drawing/2014/main" id="{D51849CD-228B-49F9-A20E-62E8288DEEDD}"/>
              </a:ext>
            </a:extLst>
          </p:cNvPr>
          <p:cNvCxnSpPr/>
          <p:nvPr/>
        </p:nvCxnSpPr>
        <p:spPr>
          <a:xfrm flipV="1">
            <a:off x="2817735" y="5592507"/>
            <a:ext cx="1143709" cy="169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 xmlns:a16="http://schemas.microsoft.com/office/drawing/2014/main" id="{2CFAA1A9-5EEC-43E0-90CC-413B60C8ED64}"/>
              </a:ext>
            </a:extLst>
          </p:cNvPr>
          <p:cNvSpPr txBox="1"/>
          <p:nvPr/>
        </p:nvSpPr>
        <p:spPr>
          <a:xfrm>
            <a:off x="1476892" y="5092123"/>
            <a:ext cx="1420216" cy="923330"/>
          </a:xfrm>
          <a:prstGeom prst="rect">
            <a:avLst/>
          </a:prstGeom>
          <a:noFill/>
        </p:spPr>
        <p:txBody>
          <a:bodyPr wrap="square" rtlCol="0">
            <a:spAutoFit/>
          </a:bodyPr>
          <a:lstStyle/>
          <a:p>
            <a:pPr algn="ctr"/>
            <a:r>
              <a:rPr lang="en-GB" dirty="0"/>
              <a:t>Chile</a:t>
            </a:r>
          </a:p>
          <a:p>
            <a:pPr algn="ctr"/>
            <a:r>
              <a:rPr lang="en-GB" dirty="0"/>
              <a:t>(Santiago)</a:t>
            </a:r>
          </a:p>
          <a:p>
            <a:pPr algn="ctr"/>
            <a:r>
              <a:rPr lang="en-GB" dirty="0"/>
              <a:t>7300 miles</a:t>
            </a:r>
          </a:p>
        </p:txBody>
      </p:sp>
      <p:cxnSp>
        <p:nvCxnSpPr>
          <p:cNvPr id="25" name="Straight Arrow Connector 24">
            <a:extLst>
              <a:ext uri="{FF2B5EF4-FFF2-40B4-BE49-F238E27FC236}">
                <a16:creationId xmlns="" xmlns:a16="http://schemas.microsoft.com/office/drawing/2014/main" id="{99AA7D19-3183-46A6-8209-754BEB963A63}"/>
              </a:ext>
            </a:extLst>
          </p:cNvPr>
          <p:cNvCxnSpPr>
            <a:cxnSpLocks/>
          </p:cNvCxnSpPr>
          <p:nvPr/>
        </p:nvCxnSpPr>
        <p:spPr>
          <a:xfrm flipH="1">
            <a:off x="8717872" y="3870662"/>
            <a:ext cx="1411549"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4CF6840C-BD3E-4E07-9CE4-16C6653DDBAE}"/>
              </a:ext>
            </a:extLst>
          </p:cNvPr>
          <p:cNvSpPr txBox="1"/>
          <p:nvPr/>
        </p:nvSpPr>
        <p:spPr>
          <a:xfrm>
            <a:off x="9785641" y="3573956"/>
            <a:ext cx="1524984" cy="923330"/>
          </a:xfrm>
          <a:prstGeom prst="rect">
            <a:avLst/>
          </a:prstGeom>
          <a:noFill/>
        </p:spPr>
        <p:txBody>
          <a:bodyPr wrap="square" rtlCol="0">
            <a:spAutoFit/>
          </a:bodyPr>
          <a:lstStyle/>
          <a:p>
            <a:pPr algn="ctr"/>
            <a:r>
              <a:rPr lang="en-GB" dirty="0"/>
              <a:t>China</a:t>
            </a:r>
          </a:p>
          <a:p>
            <a:pPr algn="ctr"/>
            <a:r>
              <a:rPr lang="en-GB" dirty="0"/>
              <a:t>(Beijing)</a:t>
            </a:r>
          </a:p>
          <a:p>
            <a:pPr algn="ctr"/>
            <a:r>
              <a:rPr lang="en-GB" dirty="0"/>
              <a:t>5000 miles</a:t>
            </a:r>
          </a:p>
        </p:txBody>
      </p:sp>
      <p:cxnSp>
        <p:nvCxnSpPr>
          <p:cNvPr id="29" name="Straight Arrow Connector 28">
            <a:extLst>
              <a:ext uri="{FF2B5EF4-FFF2-40B4-BE49-F238E27FC236}">
                <a16:creationId xmlns="" xmlns:a16="http://schemas.microsoft.com/office/drawing/2014/main" id="{6A156C6B-C116-4115-9248-99CFE75AF4B2}"/>
              </a:ext>
            </a:extLst>
          </p:cNvPr>
          <p:cNvCxnSpPr/>
          <p:nvPr/>
        </p:nvCxnSpPr>
        <p:spPr>
          <a:xfrm>
            <a:off x="6535449" y="1888312"/>
            <a:ext cx="26040" cy="20409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 xmlns:a16="http://schemas.microsoft.com/office/drawing/2014/main" id="{1364FCB1-2D2D-4C8F-BA7C-1306C2710323}"/>
              </a:ext>
            </a:extLst>
          </p:cNvPr>
          <p:cNvSpPr txBox="1"/>
          <p:nvPr/>
        </p:nvSpPr>
        <p:spPr>
          <a:xfrm>
            <a:off x="5741303" y="964982"/>
            <a:ext cx="1456002" cy="923330"/>
          </a:xfrm>
          <a:prstGeom prst="rect">
            <a:avLst/>
          </a:prstGeom>
          <a:noFill/>
        </p:spPr>
        <p:txBody>
          <a:bodyPr wrap="square" rtlCol="0">
            <a:spAutoFit/>
          </a:bodyPr>
          <a:lstStyle/>
          <a:p>
            <a:pPr algn="ctr"/>
            <a:r>
              <a:rPr lang="en-GB" dirty="0"/>
              <a:t>Egypt</a:t>
            </a:r>
          </a:p>
          <a:p>
            <a:pPr algn="ctr"/>
            <a:r>
              <a:rPr lang="en-GB" dirty="0"/>
              <a:t>(Cairo)</a:t>
            </a:r>
          </a:p>
          <a:p>
            <a:pPr algn="ctr"/>
            <a:r>
              <a:rPr lang="en-GB" dirty="0"/>
              <a:t>2100 miles</a:t>
            </a:r>
          </a:p>
        </p:txBody>
      </p:sp>
      <p:cxnSp>
        <p:nvCxnSpPr>
          <p:cNvPr id="32" name="Straight Arrow Connector 31">
            <a:extLst>
              <a:ext uri="{FF2B5EF4-FFF2-40B4-BE49-F238E27FC236}">
                <a16:creationId xmlns="" xmlns:a16="http://schemas.microsoft.com/office/drawing/2014/main" id="{EE7A626D-268D-416C-B6EF-29065C6C09D0}"/>
              </a:ext>
            </a:extLst>
          </p:cNvPr>
          <p:cNvCxnSpPr/>
          <p:nvPr/>
        </p:nvCxnSpPr>
        <p:spPr>
          <a:xfrm flipV="1">
            <a:off x="7759083" y="4008631"/>
            <a:ext cx="19456" cy="14209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 xmlns:a16="http://schemas.microsoft.com/office/drawing/2014/main" id="{70FAF99E-82C7-4E61-87F6-DCC85767C960}"/>
              </a:ext>
            </a:extLst>
          </p:cNvPr>
          <p:cNvSpPr txBox="1"/>
          <p:nvPr/>
        </p:nvSpPr>
        <p:spPr>
          <a:xfrm>
            <a:off x="7116932" y="5403086"/>
            <a:ext cx="1362734" cy="923330"/>
          </a:xfrm>
          <a:prstGeom prst="rect">
            <a:avLst/>
          </a:prstGeom>
          <a:noFill/>
        </p:spPr>
        <p:txBody>
          <a:bodyPr wrap="square" rtlCol="0">
            <a:spAutoFit/>
          </a:bodyPr>
          <a:lstStyle/>
          <a:p>
            <a:pPr algn="ctr"/>
            <a:r>
              <a:rPr lang="en-GB" dirty="0"/>
              <a:t>India</a:t>
            </a:r>
          </a:p>
          <a:p>
            <a:pPr algn="ctr"/>
            <a:r>
              <a:rPr lang="en-GB" dirty="0"/>
              <a:t>(</a:t>
            </a:r>
            <a:r>
              <a:rPr lang="en-GB" dirty="0" smtClean="0"/>
              <a:t>Delhi)</a:t>
            </a:r>
            <a:endParaRPr lang="en-GB" dirty="0"/>
          </a:p>
          <a:p>
            <a:pPr algn="ctr"/>
            <a:r>
              <a:rPr lang="en-GB" dirty="0"/>
              <a:t>4100 miles</a:t>
            </a:r>
          </a:p>
        </p:txBody>
      </p:sp>
      <p:sp>
        <p:nvSpPr>
          <p:cNvPr id="3" name="TextBox 2">
            <a:extLst>
              <a:ext uri="{FF2B5EF4-FFF2-40B4-BE49-F238E27FC236}">
                <a16:creationId xmlns="" xmlns:a16="http://schemas.microsoft.com/office/drawing/2014/main" id="{3AD52A16-A22D-42EC-9EDA-EE2BA9D65294}"/>
              </a:ext>
            </a:extLst>
          </p:cNvPr>
          <p:cNvSpPr txBox="1"/>
          <p:nvPr/>
        </p:nvSpPr>
        <p:spPr>
          <a:xfrm>
            <a:off x="7116932" y="1065550"/>
            <a:ext cx="4676775" cy="369332"/>
          </a:xfrm>
          <a:prstGeom prst="rect">
            <a:avLst/>
          </a:prstGeom>
          <a:noFill/>
        </p:spPr>
        <p:txBody>
          <a:bodyPr wrap="square" rtlCol="0">
            <a:spAutoFit/>
          </a:bodyPr>
          <a:lstStyle/>
          <a:p>
            <a:r>
              <a:rPr lang="en-GB" dirty="0">
                <a:hlinkClick r:id="rId4"/>
              </a:rPr>
              <a:t>https://www.foodmiles.com/results.cfm</a:t>
            </a:r>
            <a:endParaRPr lang="en-GB" dirty="0"/>
          </a:p>
        </p:txBody>
      </p:sp>
      <p:sp>
        <p:nvSpPr>
          <p:cNvPr id="4" name="TextBox 3">
            <a:extLst>
              <a:ext uri="{FF2B5EF4-FFF2-40B4-BE49-F238E27FC236}">
                <a16:creationId xmlns="" xmlns:a16="http://schemas.microsoft.com/office/drawing/2014/main" id="{904035AB-E558-4B99-8B06-5F350D0ED698}"/>
              </a:ext>
            </a:extLst>
          </p:cNvPr>
          <p:cNvSpPr txBox="1"/>
          <p:nvPr/>
        </p:nvSpPr>
        <p:spPr>
          <a:xfrm>
            <a:off x="8199442" y="497443"/>
            <a:ext cx="1929979" cy="369332"/>
          </a:xfrm>
          <a:prstGeom prst="rect">
            <a:avLst/>
          </a:prstGeom>
          <a:noFill/>
          <a:ln>
            <a:solidFill>
              <a:schemeClr val="tx1"/>
            </a:solidFill>
          </a:ln>
        </p:spPr>
        <p:txBody>
          <a:bodyPr wrap="square" rtlCol="0">
            <a:spAutoFit/>
          </a:bodyPr>
          <a:lstStyle/>
          <a:p>
            <a:r>
              <a:rPr lang="en-GB" dirty="0"/>
              <a:t>Try this resource</a:t>
            </a:r>
          </a:p>
        </p:txBody>
      </p:sp>
      <p:cxnSp>
        <p:nvCxnSpPr>
          <p:cNvPr id="11" name="Straight Arrow Connector 10">
            <a:extLst>
              <a:ext uri="{FF2B5EF4-FFF2-40B4-BE49-F238E27FC236}">
                <a16:creationId xmlns="" xmlns:a16="http://schemas.microsoft.com/office/drawing/2014/main" id="{36A9B599-8BF1-4D4A-8AA3-3A21148E0839}"/>
              </a:ext>
            </a:extLst>
          </p:cNvPr>
          <p:cNvCxnSpPr>
            <a:cxnSpLocks/>
          </p:cNvCxnSpPr>
          <p:nvPr/>
        </p:nvCxnSpPr>
        <p:spPr>
          <a:xfrm>
            <a:off x="9172575" y="866775"/>
            <a:ext cx="0" cy="242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 xmlns:a16="http://schemas.microsoft.com/office/drawing/2014/main" id="{1364FCB1-2D2D-4C8F-BA7C-1306C2710323}"/>
              </a:ext>
            </a:extLst>
          </p:cNvPr>
          <p:cNvSpPr txBox="1"/>
          <p:nvPr/>
        </p:nvSpPr>
        <p:spPr>
          <a:xfrm>
            <a:off x="309101" y="1011544"/>
            <a:ext cx="5585396" cy="307777"/>
          </a:xfrm>
          <a:prstGeom prst="rect">
            <a:avLst/>
          </a:prstGeom>
          <a:noFill/>
        </p:spPr>
        <p:txBody>
          <a:bodyPr wrap="square" rtlCol="0">
            <a:spAutoFit/>
          </a:bodyPr>
          <a:lstStyle/>
          <a:p>
            <a:pPr algn="ctr"/>
            <a:r>
              <a:rPr lang="en-GB" sz="1400" dirty="0"/>
              <a:t>(Example distances between some major cities and Norwich)</a:t>
            </a:r>
          </a:p>
        </p:txBody>
      </p:sp>
    </p:spTree>
    <p:extLst>
      <p:ext uri="{BB962C8B-B14F-4D97-AF65-F5344CB8AC3E}">
        <p14:creationId xmlns:p14="http://schemas.microsoft.com/office/powerpoint/2010/main" val="3394911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71D722-6227-4EC5-8949-3B0CCCA07274}"/>
              </a:ext>
            </a:extLst>
          </p:cNvPr>
          <p:cNvSpPr>
            <a:spLocks noGrp="1"/>
          </p:cNvSpPr>
          <p:nvPr>
            <p:ph type="title"/>
          </p:nvPr>
        </p:nvSpPr>
        <p:spPr>
          <a:xfrm>
            <a:off x="1288472" y="2471395"/>
            <a:ext cx="9559637" cy="1371600"/>
          </a:xfrm>
        </p:spPr>
        <p:txBody>
          <a:bodyPr/>
          <a:lstStyle/>
          <a:p>
            <a:r>
              <a:rPr lang="en-GB" dirty="0"/>
              <a:t>Please complete activity number one</a:t>
            </a:r>
          </a:p>
        </p:txBody>
      </p:sp>
    </p:spTree>
    <p:extLst>
      <p:ext uri="{BB962C8B-B14F-4D97-AF65-F5344CB8AC3E}">
        <p14:creationId xmlns:p14="http://schemas.microsoft.com/office/powerpoint/2010/main" val="3705820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F2B6B8-A06E-4EF1-BF2B-EA775532E70A}"/>
              </a:ext>
            </a:extLst>
          </p:cNvPr>
          <p:cNvSpPr>
            <a:spLocks noGrp="1"/>
          </p:cNvSpPr>
          <p:nvPr>
            <p:ph type="title"/>
          </p:nvPr>
        </p:nvSpPr>
        <p:spPr/>
        <p:txBody>
          <a:bodyPr/>
          <a:lstStyle/>
          <a:p>
            <a:pPr algn="ctr"/>
            <a:r>
              <a:rPr lang="en-GB" dirty="0"/>
              <a:t>Actual meal food miles</a:t>
            </a:r>
          </a:p>
        </p:txBody>
      </p:sp>
      <p:sp>
        <p:nvSpPr>
          <p:cNvPr id="4" name="Content Placeholder 2">
            <a:extLst>
              <a:ext uri="{FF2B5EF4-FFF2-40B4-BE49-F238E27FC236}">
                <a16:creationId xmlns="" xmlns:a16="http://schemas.microsoft.com/office/drawing/2014/main" id="{8F7A190A-8F23-41BC-AB4E-4539C09AE3E5}"/>
              </a:ext>
            </a:extLst>
          </p:cNvPr>
          <p:cNvSpPr txBox="1">
            <a:spLocks/>
          </p:cNvSpPr>
          <p:nvPr/>
        </p:nvSpPr>
        <p:spPr>
          <a:xfrm>
            <a:off x="1294107" y="2807352"/>
            <a:ext cx="9603780" cy="1335157"/>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1800" dirty="0"/>
              <a:t>The origin of each ingredient is reported according to a leading supermarket during the winter of 2019</a:t>
            </a:r>
          </a:p>
        </p:txBody>
      </p:sp>
      <p:sp>
        <p:nvSpPr>
          <p:cNvPr id="6" name="Content Placeholder 2">
            <a:extLst>
              <a:ext uri="{FF2B5EF4-FFF2-40B4-BE49-F238E27FC236}">
                <a16:creationId xmlns="" xmlns:a16="http://schemas.microsoft.com/office/drawing/2014/main" id="{120CBD12-BB36-49AF-8F0E-5EC9E79880A9}"/>
              </a:ext>
            </a:extLst>
          </p:cNvPr>
          <p:cNvSpPr txBox="1">
            <a:spLocks/>
          </p:cNvSpPr>
          <p:nvPr/>
        </p:nvSpPr>
        <p:spPr>
          <a:xfrm>
            <a:off x="1294107" y="2179374"/>
            <a:ext cx="9706401" cy="46279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indent="0" algn="ctr">
              <a:buFont typeface="Garamond" pitchFamily="18" charset="0"/>
              <a:buNone/>
            </a:pPr>
            <a:r>
              <a:rPr lang="en-GB" sz="1800" dirty="0"/>
              <a:t>Now lets look at what the actual food miles of our dishes are.</a:t>
            </a:r>
          </a:p>
        </p:txBody>
      </p:sp>
    </p:spTree>
    <p:extLst>
      <p:ext uri="{BB962C8B-B14F-4D97-AF65-F5344CB8AC3E}">
        <p14:creationId xmlns:p14="http://schemas.microsoft.com/office/powerpoint/2010/main" val="540115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 xmlns:a16="http://schemas.microsoft.com/office/drawing/2014/main" id="{46D638F7-DB26-4B26-B76B-A4871755217D}"/>
              </a:ext>
            </a:extLst>
          </p:cNvPr>
          <p:cNvSpPr/>
          <p:nvPr/>
        </p:nvSpPr>
        <p:spPr>
          <a:xfrm>
            <a:off x="9022769" y="470236"/>
            <a:ext cx="2705826" cy="108636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 xmlns:a16="http://schemas.microsoft.com/office/drawing/2014/main" id="{0B57E3D4-38BE-43CD-9634-F0769D01557B}"/>
              </a:ext>
            </a:extLst>
          </p:cNvPr>
          <p:cNvSpPr/>
          <p:nvPr/>
        </p:nvSpPr>
        <p:spPr>
          <a:xfrm>
            <a:off x="590356" y="616990"/>
            <a:ext cx="1216256" cy="121625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itle 1">
            <a:extLst>
              <a:ext uri="{FF2B5EF4-FFF2-40B4-BE49-F238E27FC236}">
                <a16:creationId xmlns="" xmlns:a16="http://schemas.microsoft.com/office/drawing/2014/main" id="{C448FD98-59DD-407E-97D6-4C04FD5477AA}"/>
              </a:ext>
            </a:extLst>
          </p:cNvPr>
          <p:cNvSpPr>
            <a:spLocks noGrp="1"/>
          </p:cNvSpPr>
          <p:nvPr>
            <p:ph type="title"/>
          </p:nvPr>
        </p:nvSpPr>
        <p:spPr>
          <a:xfrm>
            <a:off x="1964924" y="539318"/>
            <a:ext cx="9160276" cy="1371600"/>
          </a:xfrm>
        </p:spPr>
        <p:txBody>
          <a:bodyPr/>
          <a:lstStyle/>
          <a:p>
            <a:r>
              <a:rPr lang="en-GB" dirty="0"/>
              <a:t>Roast Dinner</a:t>
            </a:r>
          </a:p>
        </p:txBody>
      </p:sp>
      <p:pic>
        <p:nvPicPr>
          <p:cNvPr id="10" name="Picture 9">
            <a:extLst>
              <a:ext uri="{FF2B5EF4-FFF2-40B4-BE49-F238E27FC236}">
                <a16:creationId xmlns="" xmlns:a16="http://schemas.microsoft.com/office/drawing/2014/main" id="{CC4D723A-A52C-4A04-8654-112E7AEF0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7791" y="1626832"/>
            <a:ext cx="7986395" cy="3909963"/>
          </a:xfrm>
          <a:prstGeom prst="rect">
            <a:avLst/>
          </a:prstGeom>
        </p:spPr>
      </p:pic>
      <p:cxnSp>
        <p:nvCxnSpPr>
          <p:cNvPr id="15" name="Straight Arrow Connector 14">
            <a:extLst>
              <a:ext uri="{FF2B5EF4-FFF2-40B4-BE49-F238E27FC236}">
                <a16:creationId xmlns="" xmlns:a16="http://schemas.microsoft.com/office/drawing/2014/main" id="{9775F4D7-F952-42D2-B695-21F4C6BBA56B}"/>
              </a:ext>
            </a:extLst>
          </p:cNvPr>
          <p:cNvCxnSpPr>
            <a:cxnSpLocks/>
          </p:cNvCxnSpPr>
          <p:nvPr/>
        </p:nvCxnSpPr>
        <p:spPr>
          <a:xfrm flipV="1">
            <a:off x="7448365" y="3062797"/>
            <a:ext cx="1" cy="2098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 xmlns:a16="http://schemas.microsoft.com/office/drawing/2014/main" id="{4455DEC8-9E9F-4522-BDB6-81A115548749}"/>
              </a:ext>
            </a:extLst>
          </p:cNvPr>
          <p:cNvCxnSpPr>
            <a:cxnSpLocks/>
          </p:cNvCxnSpPr>
          <p:nvPr/>
        </p:nvCxnSpPr>
        <p:spPr>
          <a:xfrm flipV="1">
            <a:off x="7281169" y="3232952"/>
            <a:ext cx="1" cy="209873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 xmlns:a16="http://schemas.microsoft.com/office/drawing/2014/main" id="{D1133DCF-7A7C-440A-80B6-4C841F1389CF}"/>
              </a:ext>
            </a:extLst>
          </p:cNvPr>
          <p:cNvSpPr txBox="1"/>
          <p:nvPr/>
        </p:nvSpPr>
        <p:spPr>
          <a:xfrm>
            <a:off x="616999" y="3792579"/>
            <a:ext cx="5291092" cy="923330"/>
          </a:xfrm>
          <a:prstGeom prst="rect">
            <a:avLst/>
          </a:prstGeom>
          <a:noFill/>
        </p:spPr>
        <p:txBody>
          <a:bodyPr wrap="square" rtlCol="0">
            <a:spAutoFit/>
          </a:bodyPr>
          <a:lstStyle/>
          <a:p>
            <a:pPr fontAlgn="t"/>
            <a:r>
              <a:rPr lang="en-GB" b="1" dirty="0"/>
              <a:t>Ingredient</a:t>
            </a:r>
            <a:r>
              <a:rPr lang="en-GB" dirty="0"/>
              <a:t>	</a:t>
            </a:r>
            <a:r>
              <a:rPr lang="en-GB" b="1" dirty="0"/>
              <a:t>Origin		Miles</a:t>
            </a:r>
            <a:endParaRPr lang="en-GB" dirty="0"/>
          </a:p>
          <a:p>
            <a:pPr fontAlgn="t"/>
            <a:r>
              <a:rPr lang="en-GB" dirty="0"/>
              <a:t>Beef 		</a:t>
            </a:r>
          </a:p>
          <a:p>
            <a:pPr fontAlgn="t"/>
            <a:r>
              <a:rPr lang="en-GB" dirty="0"/>
              <a:t>Potato 		</a:t>
            </a:r>
          </a:p>
        </p:txBody>
      </p:sp>
      <p:cxnSp>
        <p:nvCxnSpPr>
          <p:cNvPr id="19" name="Straight Arrow Connector 18">
            <a:extLst>
              <a:ext uri="{FF2B5EF4-FFF2-40B4-BE49-F238E27FC236}">
                <a16:creationId xmlns="" xmlns:a16="http://schemas.microsoft.com/office/drawing/2014/main" id="{0D61430A-595B-436E-8C81-BAC5BD718839}"/>
              </a:ext>
            </a:extLst>
          </p:cNvPr>
          <p:cNvCxnSpPr/>
          <p:nvPr/>
        </p:nvCxnSpPr>
        <p:spPr>
          <a:xfrm>
            <a:off x="7205528" y="1331649"/>
            <a:ext cx="0" cy="15003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 xmlns:a16="http://schemas.microsoft.com/office/drawing/2014/main" id="{81F3FEC0-FCDA-4A0C-B592-D0B14F49F5F4}"/>
              </a:ext>
            </a:extLst>
          </p:cNvPr>
          <p:cNvSpPr txBox="1"/>
          <p:nvPr/>
        </p:nvSpPr>
        <p:spPr>
          <a:xfrm>
            <a:off x="616999" y="4626540"/>
            <a:ext cx="4492101" cy="646331"/>
          </a:xfrm>
          <a:prstGeom prst="rect">
            <a:avLst/>
          </a:prstGeom>
          <a:noFill/>
        </p:spPr>
        <p:txBody>
          <a:bodyPr wrap="square" rtlCol="0">
            <a:spAutoFit/>
          </a:bodyPr>
          <a:lstStyle/>
          <a:p>
            <a:pPr fontAlgn="t"/>
            <a:r>
              <a:rPr lang="en-GB" dirty="0"/>
              <a:t>Carrot 		</a:t>
            </a:r>
          </a:p>
          <a:p>
            <a:pPr fontAlgn="t"/>
            <a:r>
              <a:rPr lang="en-GB" dirty="0"/>
              <a:t>Onion 		</a:t>
            </a:r>
          </a:p>
        </p:txBody>
      </p:sp>
      <p:sp>
        <p:nvSpPr>
          <p:cNvPr id="21" name="TextBox 20">
            <a:extLst>
              <a:ext uri="{FF2B5EF4-FFF2-40B4-BE49-F238E27FC236}">
                <a16:creationId xmlns="" xmlns:a16="http://schemas.microsoft.com/office/drawing/2014/main" id="{F95B6096-5C8C-45B2-8AE5-FB4DA95010F6}"/>
              </a:ext>
            </a:extLst>
          </p:cNvPr>
          <p:cNvSpPr txBox="1"/>
          <p:nvPr/>
        </p:nvSpPr>
        <p:spPr>
          <a:xfrm>
            <a:off x="610984" y="5180538"/>
            <a:ext cx="4390748" cy="369332"/>
          </a:xfrm>
          <a:prstGeom prst="rect">
            <a:avLst/>
          </a:prstGeom>
          <a:noFill/>
        </p:spPr>
        <p:txBody>
          <a:bodyPr wrap="square" rtlCol="0">
            <a:spAutoFit/>
          </a:bodyPr>
          <a:lstStyle/>
          <a:p>
            <a:r>
              <a:rPr lang="en-GB" dirty="0"/>
              <a:t>Broccoli 	</a:t>
            </a:r>
          </a:p>
        </p:txBody>
      </p:sp>
      <p:sp>
        <p:nvSpPr>
          <p:cNvPr id="2" name="TextBox 1">
            <a:extLst>
              <a:ext uri="{FF2B5EF4-FFF2-40B4-BE49-F238E27FC236}">
                <a16:creationId xmlns="" xmlns:a16="http://schemas.microsoft.com/office/drawing/2014/main" id="{F48E97BA-87C0-4C10-91A5-DE7BE2E77BDE}"/>
              </a:ext>
            </a:extLst>
          </p:cNvPr>
          <p:cNvSpPr txBox="1"/>
          <p:nvPr/>
        </p:nvSpPr>
        <p:spPr>
          <a:xfrm>
            <a:off x="2446069" y="4069578"/>
            <a:ext cx="2947387" cy="369332"/>
          </a:xfrm>
          <a:prstGeom prst="rect">
            <a:avLst/>
          </a:prstGeom>
          <a:noFill/>
        </p:spPr>
        <p:txBody>
          <a:bodyPr wrap="square" rtlCol="0">
            <a:spAutoFit/>
          </a:bodyPr>
          <a:lstStyle/>
          <a:p>
            <a:pPr fontAlgn="t"/>
            <a:r>
              <a:rPr lang="en-GB" dirty="0"/>
              <a:t>Ireland 		320</a:t>
            </a:r>
          </a:p>
        </p:txBody>
      </p:sp>
      <p:sp>
        <p:nvSpPr>
          <p:cNvPr id="3" name="TextBox 2">
            <a:extLst>
              <a:ext uri="{FF2B5EF4-FFF2-40B4-BE49-F238E27FC236}">
                <a16:creationId xmlns="" xmlns:a16="http://schemas.microsoft.com/office/drawing/2014/main" id="{7ED2BBC0-6514-4331-8D70-6C984828057C}"/>
              </a:ext>
            </a:extLst>
          </p:cNvPr>
          <p:cNvSpPr txBox="1"/>
          <p:nvPr/>
        </p:nvSpPr>
        <p:spPr>
          <a:xfrm>
            <a:off x="2446068" y="4332022"/>
            <a:ext cx="2999367" cy="369332"/>
          </a:xfrm>
          <a:prstGeom prst="rect">
            <a:avLst/>
          </a:prstGeom>
          <a:noFill/>
        </p:spPr>
        <p:txBody>
          <a:bodyPr wrap="square" rtlCol="0">
            <a:spAutoFit/>
          </a:bodyPr>
          <a:lstStyle/>
          <a:p>
            <a:r>
              <a:rPr lang="en-GB" dirty="0"/>
              <a:t>Cornwall 	300</a:t>
            </a:r>
          </a:p>
        </p:txBody>
      </p:sp>
      <p:sp>
        <p:nvSpPr>
          <p:cNvPr id="5" name="TextBox 4">
            <a:extLst>
              <a:ext uri="{FF2B5EF4-FFF2-40B4-BE49-F238E27FC236}">
                <a16:creationId xmlns="" xmlns:a16="http://schemas.microsoft.com/office/drawing/2014/main" id="{71E0F304-8226-4B6B-AABA-29BCBF60898E}"/>
              </a:ext>
            </a:extLst>
          </p:cNvPr>
          <p:cNvSpPr txBox="1"/>
          <p:nvPr/>
        </p:nvSpPr>
        <p:spPr>
          <a:xfrm>
            <a:off x="2444784" y="4617568"/>
            <a:ext cx="2663301" cy="369332"/>
          </a:xfrm>
          <a:prstGeom prst="rect">
            <a:avLst/>
          </a:prstGeom>
          <a:noFill/>
        </p:spPr>
        <p:txBody>
          <a:bodyPr wrap="square" rtlCol="0">
            <a:spAutoFit/>
          </a:bodyPr>
          <a:lstStyle/>
          <a:p>
            <a:r>
              <a:rPr lang="en-GB" dirty="0"/>
              <a:t>France 		260</a:t>
            </a:r>
          </a:p>
        </p:txBody>
      </p:sp>
      <p:sp>
        <p:nvSpPr>
          <p:cNvPr id="7" name="TextBox 6">
            <a:extLst>
              <a:ext uri="{FF2B5EF4-FFF2-40B4-BE49-F238E27FC236}">
                <a16:creationId xmlns="" xmlns:a16="http://schemas.microsoft.com/office/drawing/2014/main" id="{5E2B3788-33F6-49DA-B181-16EEB90B0FA6}"/>
              </a:ext>
            </a:extLst>
          </p:cNvPr>
          <p:cNvSpPr txBox="1"/>
          <p:nvPr/>
        </p:nvSpPr>
        <p:spPr>
          <a:xfrm>
            <a:off x="2444784" y="4907985"/>
            <a:ext cx="3000652" cy="369332"/>
          </a:xfrm>
          <a:prstGeom prst="rect">
            <a:avLst/>
          </a:prstGeom>
          <a:noFill/>
        </p:spPr>
        <p:txBody>
          <a:bodyPr wrap="square" rtlCol="0">
            <a:spAutoFit/>
          </a:bodyPr>
          <a:lstStyle/>
          <a:p>
            <a:r>
              <a:rPr lang="en-GB" dirty="0"/>
              <a:t>Netherlands 	150</a:t>
            </a:r>
          </a:p>
        </p:txBody>
      </p:sp>
      <p:sp>
        <p:nvSpPr>
          <p:cNvPr id="8" name="TextBox 7">
            <a:extLst>
              <a:ext uri="{FF2B5EF4-FFF2-40B4-BE49-F238E27FC236}">
                <a16:creationId xmlns="" xmlns:a16="http://schemas.microsoft.com/office/drawing/2014/main" id="{2E8FB2B3-DFD7-4FF3-A94F-70E605E240CF}"/>
              </a:ext>
            </a:extLst>
          </p:cNvPr>
          <p:cNvSpPr txBox="1"/>
          <p:nvPr/>
        </p:nvSpPr>
        <p:spPr>
          <a:xfrm>
            <a:off x="2446069" y="5208410"/>
            <a:ext cx="2752077" cy="369332"/>
          </a:xfrm>
          <a:prstGeom prst="rect">
            <a:avLst/>
          </a:prstGeom>
          <a:noFill/>
        </p:spPr>
        <p:txBody>
          <a:bodyPr wrap="square" rtlCol="0">
            <a:spAutoFit/>
          </a:bodyPr>
          <a:lstStyle/>
          <a:p>
            <a:r>
              <a:rPr lang="en-GB" dirty="0"/>
              <a:t>Spain 		870</a:t>
            </a:r>
          </a:p>
        </p:txBody>
      </p:sp>
      <p:cxnSp>
        <p:nvCxnSpPr>
          <p:cNvPr id="22" name="Straight Arrow Connector 21">
            <a:extLst>
              <a:ext uri="{FF2B5EF4-FFF2-40B4-BE49-F238E27FC236}">
                <a16:creationId xmlns="" xmlns:a16="http://schemas.microsoft.com/office/drawing/2014/main" id="{0ACDA3DA-99C1-4CBC-9051-DB07880BC487}"/>
              </a:ext>
            </a:extLst>
          </p:cNvPr>
          <p:cNvCxnSpPr>
            <a:cxnSpLocks/>
          </p:cNvCxnSpPr>
          <p:nvPr/>
        </p:nvCxnSpPr>
        <p:spPr>
          <a:xfrm>
            <a:off x="7439317" y="1215168"/>
            <a:ext cx="0" cy="16959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 xmlns:a16="http://schemas.microsoft.com/office/drawing/2014/main" id="{A1BB4576-E3CB-4321-B429-5FA3A86D7E99}"/>
              </a:ext>
            </a:extLst>
          </p:cNvPr>
          <p:cNvSpPr txBox="1"/>
          <p:nvPr/>
        </p:nvSpPr>
        <p:spPr>
          <a:xfrm>
            <a:off x="2863049" y="5752889"/>
            <a:ext cx="1109709" cy="523220"/>
          </a:xfrm>
          <a:prstGeom prst="rect">
            <a:avLst/>
          </a:prstGeom>
          <a:noFill/>
          <a:ln>
            <a:solidFill>
              <a:schemeClr val="tx1"/>
            </a:solidFill>
          </a:ln>
        </p:spPr>
        <p:txBody>
          <a:bodyPr wrap="square" rtlCol="0">
            <a:spAutoFit/>
          </a:bodyPr>
          <a:lstStyle/>
          <a:p>
            <a:r>
              <a:rPr lang="en-GB" sz="2800" dirty="0"/>
              <a:t>1,900</a:t>
            </a:r>
          </a:p>
        </p:txBody>
      </p:sp>
      <p:cxnSp>
        <p:nvCxnSpPr>
          <p:cNvPr id="23" name="Straight Arrow Connector 22">
            <a:extLst>
              <a:ext uri="{FF2B5EF4-FFF2-40B4-BE49-F238E27FC236}">
                <a16:creationId xmlns="" xmlns:a16="http://schemas.microsoft.com/office/drawing/2014/main" id="{989F3F2B-D94B-43A4-A631-D1A5993EB038}"/>
              </a:ext>
            </a:extLst>
          </p:cNvPr>
          <p:cNvCxnSpPr>
            <a:cxnSpLocks/>
          </p:cNvCxnSpPr>
          <p:nvPr/>
        </p:nvCxnSpPr>
        <p:spPr>
          <a:xfrm>
            <a:off x="7281169" y="1233824"/>
            <a:ext cx="0" cy="16959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 xmlns:a16="http://schemas.microsoft.com/office/drawing/2014/main" id="{969731D9-7EC2-4F85-8FAD-E5CB23331A75}"/>
              </a:ext>
            </a:extLst>
          </p:cNvPr>
          <p:cNvSpPr txBox="1"/>
          <p:nvPr/>
        </p:nvSpPr>
        <p:spPr>
          <a:xfrm>
            <a:off x="610984" y="5850295"/>
            <a:ext cx="1925527" cy="369332"/>
          </a:xfrm>
          <a:prstGeom prst="rect">
            <a:avLst/>
          </a:prstGeom>
          <a:noFill/>
        </p:spPr>
        <p:txBody>
          <a:bodyPr wrap="none" rtlCol="0">
            <a:spAutoFit/>
          </a:bodyPr>
          <a:lstStyle/>
          <a:p>
            <a:r>
              <a:rPr lang="en-GB" dirty="0"/>
              <a:t>Total food miles</a:t>
            </a:r>
          </a:p>
        </p:txBody>
      </p:sp>
      <p:sp>
        <p:nvSpPr>
          <p:cNvPr id="13" name="TextBox 12">
            <a:extLst>
              <a:ext uri="{FF2B5EF4-FFF2-40B4-BE49-F238E27FC236}">
                <a16:creationId xmlns="" xmlns:a16="http://schemas.microsoft.com/office/drawing/2014/main" id="{972CBE6C-496D-47B8-849A-E854F3977B5B}"/>
              </a:ext>
            </a:extLst>
          </p:cNvPr>
          <p:cNvSpPr txBox="1"/>
          <p:nvPr/>
        </p:nvSpPr>
        <p:spPr>
          <a:xfrm>
            <a:off x="8984664" y="519076"/>
            <a:ext cx="2701865" cy="1077218"/>
          </a:xfrm>
          <a:prstGeom prst="rect">
            <a:avLst/>
          </a:prstGeom>
          <a:noFill/>
        </p:spPr>
        <p:txBody>
          <a:bodyPr wrap="square" rtlCol="0">
            <a:spAutoFit/>
          </a:bodyPr>
          <a:lstStyle/>
          <a:p>
            <a:pPr algn="ctr"/>
            <a:r>
              <a:rPr lang="en-GB" sz="1600" dirty="0"/>
              <a:t>Low food miles due to the ingredients being produced in the UK and Europe.</a:t>
            </a:r>
          </a:p>
        </p:txBody>
      </p:sp>
    </p:spTree>
    <p:extLst>
      <p:ext uri="{BB962C8B-B14F-4D97-AF65-F5344CB8AC3E}">
        <p14:creationId xmlns:p14="http://schemas.microsoft.com/office/powerpoint/2010/main" val="60284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5" grpId="0"/>
      <p:bldP spid="7" grpId="0"/>
      <p:bldP spid="8" grpId="0"/>
      <p:bldP spid="11" grpId="0" animBg="1"/>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Geometric Color Block</Template>
  <TotalTime>0</TotalTime>
  <Words>2011</Words>
  <Application>Microsoft Office PowerPoint</Application>
  <PresentationFormat>Custom</PresentationFormat>
  <Paragraphs>402</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SavonVTI</vt:lpstr>
      <vt:lpstr>Conscious  Consumers</vt:lpstr>
      <vt:lpstr>PowerPoint Presentation</vt:lpstr>
      <vt:lpstr>What are food miles?</vt:lpstr>
      <vt:lpstr>What are our food miles?</vt:lpstr>
      <vt:lpstr>Estimated food miles</vt:lpstr>
      <vt:lpstr>How many food miles?</vt:lpstr>
      <vt:lpstr>Please complete activity number one</vt:lpstr>
      <vt:lpstr>Actual meal food miles</vt:lpstr>
      <vt:lpstr>Roast Dinner</vt:lpstr>
      <vt:lpstr>English Breakfast</vt:lpstr>
      <vt:lpstr>Chicken Burrito</vt:lpstr>
      <vt:lpstr>Estimate v’s actual miles</vt:lpstr>
      <vt:lpstr>Cutting down on food miles</vt:lpstr>
      <vt:lpstr>Please complete activity 2</vt:lpstr>
      <vt:lpstr>Activity 2 Answers.</vt:lpstr>
      <vt:lpstr>Buying Locally</vt:lpstr>
      <vt:lpstr>But what does this reduction in food miles equate to?</vt:lpstr>
      <vt:lpstr>How is our food transported?</vt:lpstr>
      <vt:lpstr>CO2 Emissions</vt:lpstr>
      <vt:lpstr>Lets calculate..</vt:lpstr>
      <vt:lpstr>Calculating CO2 emittance</vt:lpstr>
      <vt:lpstr>Activity 3 - answers</vt:lpstr>
      <vt:lpstr>Buying locally</vt:lpstr>
      <vt:lpstr>That’s the equivalent saving in weight of</vt:lpstr>
      <vt:lpstr>Other factors to consider…</vt:lpstr>
      <vt:lpstr>Food miles in context</vt:lpstr>
      <vt:lpstr>What other miles are involved?</vt:lpstr>
      <vt:lpstr>Other factors affecting what we buy</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2020-01-30T12:12:46Z</dcterms:created>
  <dcterms:modified xsi:type="dcterms:W3CDTF">2020-06-15T13:51:17Z</dcterms:modified>
</cp:coreProperties>
</file>